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5" r:id="rId3"/>
    <p:sldId id="266" r:id="rId4"/>
    <p:sldId id="326" r:id="rId5"/>
    <p:sldId id="327" r:id="rId6"/>
    <p:sldId id="316" r:id="rId7"/>
    <p:sldId id="317" r:id="rId8"/>
    <p:sldId id="269" r:id="rId9"/>
    <p:sldId id="270" r:id="rId10"/>
    <p:sldId id="271" r:id="rId11"/>
    <p:sldId id="272" r:id="rId12"/>
    <p:sldId id="273" r:id="rId13"/>
    <p:sldId id="274" r:id="rId14"/>
    <p:sldId id="328" r:id="rId15"/>
    <p:sldId id="329" r:id="rId16"/>
    <p:sldId id="330" r:id="rId17"/>
    <p:sldId id="277" r:id="rId18"/>
    <p:sldId id="278" r:id="rId19"/>
    <p:sldId id="279" r:id="rId20"/>
    <p:sldId id="341" r:id="rId21"/>
    <p:sldId id="282" r:id="rId22"/>
    <p:sldId id="281" r:id="rId23"/>
    <p:sldId id="298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03" r:id="rId32"/>
    <p:sldId id="337" r:id="rId33"/>
    <p:sldId id="331" r:id="rId34"/>
    <p:sldId id="284" r:id="rId35"/>
    <p:sldId id="285" r:id="rId36"/>
    <p:sldId id="287" r:id="rId37"/>
    <p:sldId id="289" r:id="rId38"/>
    <p:sldId id="338" r:id="rId39"/>
    <p:sldId id="339" r:id="rId40"/>
    <p:sldId id="323" r:id="rId41"/>
    <p:sldId id="340" r:id="rId42"/>
    <p:sldId id="324" r:id="rId43"/>
    <p:sldId id="318" r:id="rId44"/>
    <p:sldId id="305" r:id="rId45"/>
    <p:sldId id="319" r:id="rId46"/>
    <p:sldId id="307" r:id="rId47"/>
    <p:sldId id="309" r:id="rId48"/>
    <p:sldId id="310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13" r:id="rId58"/>
    <p:sldId id="349" r:id="rId59"/>
    <p:sldId id="350" r:id="rId60"/>
    <p:sldId id="312" r:id="rId61"/>
    <p:sldId id="311" r:id="rId62"/>
    <p:sldId id="322" r:id="rId63"/>
    <p:sldId id="320" r:id="rId64"/>
  </p:sldIdLst>
  <p:sldSz cx="9144000" cy="6858000" type="screen4x3"/>
  <p:notesSz cx="6662738" cy="9926638"/>
  <p:custDataLst>
    <p:tags r:id="rId6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6699FF"/>
    <a:srgbClr val="990033"/>
    <a:srgbClr val="660066"/>
    <a:srgbClr val="66CCFF"/>
    <a:srgbClr val="FFFF00"/>
    <a:srgbClr val="000000"/>
    <a:srgbClr val="00D4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5" autoAdjust="0"/>
    <p:restoredTop sz="84155" autoAdjust="0"/>
  </p:normalViewPr>
  <p:slideViewPr>
    <p:cSldViewPr>
      <p:cViewPr varScale="1">
        <p:scale>
          <a:sx n="109" d="100"/>
          <a:sy n="109" d="100"/>
        </p:scale>
        <p:origin x="-93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552" y="1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307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552" y="9430307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95C428CD-4940-4533-8738-3DD10091D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2" y="1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5" y="4715153"/>
            <a:ext cx="4886008" cy="44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307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2" y="9430307"/>
            <a:ext cx="2887186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7AC754A3-3F42-478D-A7B0-FA5552F47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FA34A5-706F-412A-87AE-6209B0786ECD}" type="slidenum">
              <a:rPr lang="en-US" smtClean="0">
                <a:latin typeface="Times" charset="0"/>
              </a:rPr>
              <a:pPr/>
              <a:t>1</a:t>
            </a:fld>
            <a:endParaRPr lang="en-US" smtClean="0">
              <a:latin typeface="Times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" charset="0"/>
              </a:rPr>
              <a:t>The </a:t>
            </a:r>
            <a:r>
              <a:rPr lang="en-US" i="1" smtClean="0">
                <a:latin typeface="Times" charset="0"/>
              </a:rPr>
              <a:t>Tank Configuration window lets you enable tank measurement variables</a:t>
            </a:r>
          </a:p>
          <a:p>
            <a:r>
              <a:rPr lang="en-US" smtClean="0">
                <a:latin typeface="Times" charset="0"/>
              </a:rPr>
              <a:t>such as </a:t>
            </a:r>
            <a:r>
              <a:rPr lang="en-US" b="1" smtClean="0">
                <a:latin typeface="Times" charset="0"/>
              </a:rPr>
              <a:t>Vapor Temperature, Vapor Pressure, Liquid Pressure, and Free</a:t>
            </a:r>
          </a:p>
          <a:p>
            <a:r>
              <a:rPr lang="en-US" b="1" smtClean="0">
                <a:latin typeface="Times" charset="0"/>
              </a:rPr>
              <a:t>Water Level (FWL) to be used for calculations of Observed Density and</a:t>
            </a:r>
          </a:p>
          <a:p>
            <a:r>
              <a:rPr lang="sv-SE" smtClean="0">
                <a:latin typeface="Times" charset="0"/>
              </a:rPr>
              <a:t>other inventory parameters.</a:t>
            </a:r>
          </a:p>
          <a:p>
            <a:r>
              <a:rPr lang="en-US" smtClean="0">
                <a:latin typeface="Times" charset="0"/>
              </a:rPr>
              <a:t>The </a:t>
            </a:r>
            <a:r>
              <a:rPr lang="en-US" i="1" smtClean="0">
                <a:latin typeface="Times" charset="0"/>
              </a:rPr>
              <a:t>Calculate in TankMaster check box may be used for devices without</a:t>
            </a:r>
          </a:p>
          <a:p>
            <a:r>
              <a:rPr lang="en-US" smtClean="0">
                <a:latin typeface="Times" charset="0"/>
              </a:rPr>
              <a:t>internal calculation of </a:t>
            </a:r>
            <a:r>
              <a:rPr lang="en-US" b="1" smtClean="0">
                <a:latin typeface="Times" charset="0"/>
              </a:rPr>
              <a:t>Level Rate. By selecting this check box the Level Rate</a:t>
            </a:r>
          </a:p>
          <a:p>
            <a:r>
              <a:rPr lang="en-US" smtClean="0">
                <a:latin typeface="Times" charset="0"/>
              </a:rPr>
              <a:t>is calculated by the TankMaster program.</a:t>
            </a:r>
          </a:p>
          <a:p>
            <a:r>
              <a:rPr lang="en-US" smtClean="0">
                <a:latin typeface="Times" charset="0"/>
              </a:rPr>
              <a:t>Liquid Pressure and Vapor Pressure are not automatically mapped to</a:t>
            </a:r>
          </a:p>
          <a:p>
            <a:r>
              <a:rPr lang="en-US" smtClean="0">
                <a:latin typeface="Times" charset="0"/>
              </a:rPr>
              <a:t>measurement instruments. These measurement variables have to be mapped</a:t>
            </a:r>
          </a:p>
          <a:p>
            <a:r>
              <a:rPr lang="en-US" smtClean="0">
                <a:latin typeface="Times" charset="0"/>
              </a:rPr>
              <a:t>to an instrument in the </a:t>
            </a:r>
            <a:r>
              <a:rPr lang="en-US" i="1" smtClean="0">
                <a:latin typeface="Times" charset="0"/>
              </a:rPr>
              <a:t>22XX ATD/Parameter Source window in order to be</a:t>
            </a:r>
          </a:p>
          <a:p>
            <a:r>
              <a:rPr lang="en-US" smtClean="0">
                <a:latin typeface="Times" charset="0"/>
              </a:rPr>
              <a:t>available in the </a:t>
            </a:r>
            <a:r>
              <a:rPr lang="en-US" i="1" smtClean="0">
                <a:latin typeface="Times" charset="0"/>
              </a:rPr>
              <a:t>Tank Configuration window.</a:t>
            </a:r>
            <a:endParaRPr lang="sv-SE" smtClean="0">
              <a:latin typeface="Times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012581-C899-41CB-9FB0-59764826007B}" type="slidenum">
              <a:rPr lang="en-US" smtClean="0">
                <a:latin typeface="Times" charset="0"/>
              </a:rPr>
              <a:pPr/>
              <a:t>46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B31AA6-DCE8-4BE6-A9C8-06E0FDBF99A5}" type="slidenum">
              <a:rPr lang="en-US" smtClean="0">
                <a:latin typeface="Times" charset="0"/>
              </a:rPr>
              <a:pPr/>
              <a:t>47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754A3-3F42-478D-A7B0-FA5552F47BE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eaLnBrk="1" hangingPunct="1">
              <a:defRPr/>
            </a:pPr>
            <a:endParaRPr lang="en-US" b="1" noProof="0" dirty="0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7C234-7931-4333-A2E7-65198A67DABE}" type="slidenum">
              <a:rPr lang="en-US">
                <a:latin typeface="Times"/>
              </a:rPr>
              <a:pPr/>
              <a:t>4</a:t>
            </a:fld>
            <a:endParaRPr lang="en-US" dirty="0">
              <a:latin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754A3-3F42-478D-A7B0-FA5552F47BE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754A3-3F42-478D-A7B0-FA5552F47BE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754A3-3F42-478D-A7B0-FA5552F47BE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567FC9-CBAB-4F46-84BC-51167F999291}" type="slidenum">
              <a:rPr lang="en-US" smtClean="0">
                <a:latin typeface="Times" charset="0"/>
              </a:rPr>
              <a:pPr/>
              <a:t>17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39BE07-1FB0-4096-AE28-A320DDD1C629}" type="slidenum">
              <a:rPr lang="en-US" smtClean="0">
                <a:latin typeface="Times" charset="0"/>
              </a:rPr>
              <a:pPr/>
              <a:t>18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754A3-3F42-478D-A7B0-FA5552F47BE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754A3-3F42-478D-A7B0-FA5552F47BE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</a:rPr>
              <a:t>Rosemount Tank Radar AB Confidential</a:t>
            </a:r>
            <a:endParaRPr lang="en-US" sz="800" i="1">
              <a:solidFill>
                <a:schemeClr val="tx1"/>
              </a:solidFill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34816-B548-40F5-818D-F36CC9247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9F9DF-09F2-484B-A0EA-C0F78DA196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37FA3-91C0-4974-AE1F-576052FC4B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B3081-3F1F-4DDE-B66C-6EB4C72FD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2244C-8F5D-4D5C-9021-2D8D40AE2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128B3-8CF1-48E8-B27A-3FDB20B37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846D7-B95B-4796-96CB-5666E8919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110E5-C022-4FA2-BA12-AEA62ADFB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66866-1F22-429E-BD68-6FEF0942B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EF98D-2153-4843-ACE7-DBAC4844C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ocess manageme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</a:rPr>
              <a:t>27-Jun-01, Slide </a:t>
            </a:r>
            <a:fld id="{09B821A6-A479-41B1-8BC8-F80926FAA585}" type="slidenum">
              <a:rPr lang="en-US" sz="1000">
                <a:solidFill>
                  <a:schemeClr val="bg1"/>
                </a:solidFill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</a:rPr>
              <a:t>Rosemount Tank Radar AB Confidential</a:t>
            </a:r>
            <a:endParaRPr lang="en-US" sz="600" i="1">
              <a:solidFill>
                <a:schemeClr val="tx1"/>
              </a:solidFill>
            </a:endParaRPr>
          </a:p>
        </p:txBody>
      </p:sp>
      <p:sp>
        <p:nvSpPr>
          <p:cNvPr id="6861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7A15A4-055B-40D8-98D0-E265999643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8620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</a:endParaRPr>
          </a:p>
        </p:txBody>
      </p:sp>
      <p:pic>
        <p:nvPicPr>
          <p:cNvPr id="6157" name="Picture 13" descr="Rosemount_Tank_Gauging_blu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14" descr="raptor logo jp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emersonprocess.com/en-US/brands/rosemounttankgauging/products/rap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6763072" cy="825500"/>
          </a:xfrm>
        </p:spPr>
        <p:txBody>
          <a:bodyPr/>
          <a:lstStyle/>
          <a:p>
            <a:pPr eaLnBrk="1" hangingPunct="1"/>
            <a:r>
              <a:rPr lang="en-US" dirty="0" smtClean="0"/>
              <a:t>System Configuration</a:t>
            </a:r>
            <a:br>
              <a:rPr lang="en-US" dirty="0" smtClean="0"/>
            </a:br>
            <a:r>
              <a:rPr lang="en-US" dirty="0" smtClean="0"/>
              <a:t>TankMaster </a:t>
            </a:r>
            <a:r>
              <a:rPr lang="en-US" dirty="0" err="1" smtClean="0"/>
              <a:t>Winsetup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3" name="Picture 4" descr="http://www2.emersonprocess.com/en-US/brands/rosemounttankgauging/PublishingImages/01_startframe_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3625850"/>
            <a:ext cx="5292725" cy="1243013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Bus Configuration</a:t>
            </a:r>
          </a:p>
        </p:txBody>
      </p:sp>
      <p:sp>
        <p:nvSpPr>
          <p:cNvPr id="24579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smtClean="0"/>
              <a:t>Parameter RS485 bus</a:t>
            </a:r>
          </a:p>
          <a:p>
            <a:pPr lvl="1"/>
            <a:r>
              <a:rPr lang="sv-SE" sz="1600" smtClean="0"/>
              <a:t>Baud rate 9600</a:t>
            </a:r>
          </a:p>
          <a:p>
            <a:pPr lvl="1"/>
            <a:r>
              <a:rPr lang="en-US" sz="1600" smtClean="0"/>
              <a:t>Databits per character 8</a:t>
            </a:r>
          </a:p>
          <a:p>
            <a:pPr lvl="1"/>
            <a:r>
              <a:rPr lang="sv-SE" sz="1600" smtClean="0"/>
              <a:t>Stop bits 1</a:t>
            </a:r>
          </a:p>
          <a:p>
            <a:pPr lvl="1"/>
            <a:r>
              <a:rPr lang="sv-SE" sz="1600" smtClean="0"/>
              <a:t>Parity No</a:t>
            </a:r>
          </a:p>
          <a:p>
            <a:endParaRPr lang="sv-SE" sz="2000" smtClean="0"/>
          </a:p>
          <a:p>
            <a:r>
              <a:rPr lang="en-US" sz="2000" b="1" smtClean="0"/>
              <a:t>(default) TRL2 bus</a:t>
            </a:r>
          </a:p>
          <a:p>
            <a:pPr lvl="1"/>
            <a:r>
              <a:rPr lang="sv-SE" sz="1600" smtClean="0"/>
              <a:t>Baud rate 4800</a:t>
            </a:r>
          </a:p>
          <a:p>
            <a:pPr lvl="1"/>
            <a:r>
              <a:rPr lang="en-US" sz="1600" smtClean="0"/>
              <a:t>Databits per character 8</a:t>
            </a:r>
          </a:p>
          <a:p>
            <a:pPr lvl="1"/>
            <a:r>
              <a:rPr lang="sv-SE" sz="1600" smtClean="0"/>
              <a:t>Stop bits 1</a:t>
            </a:r>
          </a:p>
          <a:p>
            <a:pPr lvl="1"/>
            <a:r>
              <a:rPr lang="sv-SE" sz="1600" smtClean="0"/>
              <a:t>Parity No</a:t>
            </a:r>
          </a:p>
          <a:p>
            <a:endParaRPr lang="sv-SE" sz="2000" smtClean="0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798AFC-E00B-4205-8304-29C0F7695023}" type="slidenum">
              <a:rPr lang="en-US" smtClean="0"/>
              <a:pPr/>
              <a:t>10</a:t>
            </a:fld>
            <a:endParaRPr lang="en-US" smtClean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63" y="1857375"/>
            <a:ext cx="50165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582" name="Straight Arrow Connector 8"/>
          <p:cNvCxnSpPr>
            <a:cxnSpLocks noChangeShapeType="1"/>
          </p:cNvCxnSpPr>
          <p:nvPr/>
        </p:nvCxnSpPr>
        <p:spPr bwMode="auto">
          <a:xfrm>
            <a:off x="2928938" y="1714500"/>
            <a:ext cx="3143250" cy="1428750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583" name="Oval 9"/>
          <p:cNvSpPr>
            <a:spLocks noChangeArrowheads="1"/>
          </p:cNvSpPr>
          <p:nvPr/>
        </p:nvSpPr>
        <p:spPr bwMode="auto">
          <a:xfrm>
            <a:off x="5929313" y="3143250"/>
            <a:ext cx="2643187" cy="285750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4741783" cy="32403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B84E58-8330-4162-8775-15D8B463C57E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Slave Database Configuration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826798"/>
            <a:ext cx="4616794" cy="31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606" name="Straight Arrow Connector 8"/>
          <p:cNvCxnSpPr>
            <a:cxnSpLocks noChangeShapeType="1"/>
          </p:cNvCxnSpPr>
          <p:nvPr/>
        </p:nvCxnSpPr>
        <p:spPr bwMode="auto">
          <a:xfrm>
            <a:off x="1547664" y="2204864"/>
            <a:ext cx="2088232" cy="1296144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Slave Database Configuration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 smtClean="0"/>
              <a:t>Slave type </a:t>
            </a:r>
            <a:endParaRPr lang="en-US" sz="2000" dirty="0" smtClean="0"/>
          </a:p>
          <a:p>
            <a:pPr lvl="1"/>
            <a:r>
              <a:rPr lang="en-US" sz="1400" dirty="0" smtClean="0"/>
              <a:t>2410 Level, (pos 1A-32A) or 2410 Temp, (pos 1B-32B)</a:t>
            </a:r>
          </a:p>
          <a:p>
            <a:r>
              <a:rPr lang="en-US" sz="2000" b="1" dirty="0" smtClean="0"/>
              <a:t>Address</a:t>
            </a:r>
            <a:r>
              <a:rPr lang="en-US" sz="2000" dirty="0" smtClean="0"/>
              <a:t> </a:t>
            </a:r>
          </a:p>
          <a:p>
            <a:pPr lvl="1"/>
            <a:r>
              <a:rPr lang="en-US" sz="1400" dirty="0" smtClean="0"/>
              <a:t>The Modbus address used for the connected devices. For level gauges it is recommended that address 1 to 99 is used. For ATD devices address 101 to 199 are recommended</a:t>
            </a:r>
            <a:endParaRPr lang="en-US" sz="1600" dirty="0" smtClean="0"/>
          </a:p>
          <a:p>
            <a:r>
              <a:rPr lang="en-US" sz="2000" b="1" dirty="0" smtClean="0"/>
              <a:t>FCU field bus </a:t>
            </a:r>
            <a:endParaRPr lang="en-US" sz="2000" dirty="0" smtClean="0"/>
          </a:p>
          <a:p>
            <a:pPr lvl="1"/>
            <a:r>
              <a:rPr lang="en-US" sz="1400" dirty="0" smtClean="0"/>
              <a:t>The field bus that the selected device is connected to. In the standard configuration there are four field buses available</a:t>
            </a:r>
          </a:p>
          <a:p>
            <a:r>
              <a:rPr lang="en-US" sz="2000" b="1" dirty="0" smtClean="0"/>
              <a:t>Temps</a:t>
            </a:r>
            <a:r>
              <a:rPr lang="en-US" sz="2000" dirty="0" smtClean="0"/>
              <a:t> </a:t>
            </a:r>
          </a:p>
          <a:p>
            <a:pPr lvl="1"/>
            <a:r>
              <a:rPr lang="en-US" sz="1400" dirty="0" smtClean="0"/>
              <a:t>The number of temperature sensors connected to the temperature transmitter (for example a Rosemount 2240)</a:t>
            </a:r>
          </a:p>
        </p:txBody>
      </p:sp>
      <p:sp>
        <p:nvSpPr>
          <p:cNvPr id="26628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sz="2000" b="1" smtClean="0"/>
              <a:t>Analog inputs </a:t>
            </a:r>
          </a:p>
          <a:p>
            <a:pPr lvl="1"/>
            <a:r>
              <a:rPr lang="sv-SE" sz="1400" smtClean="0"/>
              <a:t>Automatically configured</a:t>
            </a:r>
          </a:p>
          <a:p>
            <a:r>
              <a:rPr lang="sv-SE" sz="2000" b="1" smtClean="0"/>
              <a:t>Hin</a:t>
            </a:r>
            <a:r>
              <a:rPr lang="sv-SE" sz="2000" smtClean="0"/>
              <a:t> </a:t>
            </a:r>
          </a:p>
          <a:p>
            <a:pPr lvl="1"/>
            <a:r>
              <a:rPr lang="sv-SE" sz="1400" smtClean="0"/>
              <a:t>Automatically configured</a:t>
            </a:r>
          </a:p>
          <a:p>
            <a:r>
              <a:rPr lang="sv-SE" sz="2000" b="1" smtClean="0"/>
              <a:t>Relays</a:t>
            </a:r>
            <a:r>
              <a:rPr lang="sv-SE" sz="2000" smtClean="0"/>
              <a:t> </a:t>
            </a:r>
          </a:p>
          <a:p>
            <a:pPr lvl="1"/>
            <a:r>
              <a:rPr lang="sv-SE" sz="1400" smtClean="0"/>
              <a:t>Automatically configured</a:t>
            </a:r>
          </a:p>
          <a:p>
            <a:r>
              <a:rPr lang="sv-SE" sz="2000" b="1" smtClean="0"/>
              <a:t>Interval 1 </a:t>
            </a:r>
          </a:p>
          <a:p>
            <a:pPr lvl="1"/>
            <a:r>
              <a:rPr lang="sv-SE" sz="1600" smtClean="0"/>
              <a:t>Automatically configured</a:t>
            </a:r>
          </a:p>
          <a:p>
            <a:r>
              <a:rPr lang="sv-SE" sz="2000" b="1" smtClean="0"/>
              <a:t>Interval 2</a:t>
            </a:r>
            <a:r>
              <a:rPr lang="sv-SE" sz="2000" smtClean="0"/>
              <a:t> </a:t>
            </a:r>
          </a:p>
          <a:p>
            <a:pPr lvl="1"/>
            <a:r>
              <a:rPr lang="sv-SE" sz="1600" smtClean="0"/>
              <a:t>Automatically configured</a:t>
            </a:r>
          </a:p>
          <a:p>
            <a:r>
              <a:rPr lang="sv-SE" sz="2000" b="1" smtClean="0"/>
              <a:t>Level Offset 	</a:t>
            </a:r>
          </a:p>
          <a:p>
            <a:pPr lvl="1"/>
            <a:r>
              <a:rPr lang="sv-SE" sz="1400" smtClean="0"/>
              <a:t>Not used</a:t>
            </a:r>
          </a:p>
          <a:p>
            <a:endParaRPr lang="sv-SE" sz="3200" smtClean="0"/>
          </a:p>
        </p:txBody>
      </p:sp>
      <p:sp>
        <p:nvSpPr>
          <p:cNvPr id="266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0BF3ED-31C9-4922-B66D-BA015EF14E9F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L:\Raptor\Aftersales dept\Presentationer\Bilder\2410_tankhu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196752"/>
            <a:ext cx="1502532" cy="1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096EC7-E652-4320-98FE-AE24F0A85D90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Installing 2410 Tank Hub</a:t>
            </a:r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340768"/>
            <a:ext cx="4905375" cy="33528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988840"/>
            <a:ext cx="5315500" cy="403244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3212976"/>
            <a:ext cx="2581275" cy="16954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2410 Tank Database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600" indent="-228600">
              <a:buClrTx/>
              <a:defRPr/>
            </a:pPr>
            <a:r>
              <a:rPr lang="en-US" sz="2000" dirty="0" smtClean="0"/>
              <a:t>Identify the FF devices with help of device type and device id number.</a:t>
            </a:r>
          </a:p>
          <a:p>
            <a:pPr marL="228600" indent="-228600">
              <a:buClrTx/>
              <a:defRPr/>
            </a:pPr>
            <a:r>
              <a:rPr lang="en-US" sz="2000" dirty="0" smtClean="0"/>
              <a:t>Associate FF devices to 2410 tank position.</a:t>
            </a:r>
          </a:p>
          <a:p>
            <a:pPr marL="228600" indent="-228600">
              <a:buClrTx/>
              <a:defRPr/>
            </a:pPr>
            <a:r>
              <a:rPr lang="en-US" sz="2000" dirty="0" smtClean="0"/>
              <a:t>Enter tank name for used tank positions . The tank name will be used in field displays.</a:t>
            </a:r>
          </a:p>
          <a:p>
            <a:pPr marL="228600" indent="-228600">
              <a:buClrTx/>
              <a:defRPr/>
            </a:pPr>
            <a:r>
              <a:rPr lang="en-US" sz="2000" dirty="0" smtClean="0"/>
              <a:t>Enter modbus </a:t>
            </a:r>
            <a:br>
              <a:rPr lang="en-US" sz="2000" dirty="0" smtClean="0"/>
            </a:br>
            <a:r>
              <a:rPr lang="en-US" sz="2000" dirty="0" smtClean="0"/>
              <a:t>addresses for level </a:t>
            </a:r>
            <a:br>
              <a:rPr lang="en-US" sz="2000" dirty="0" smtClean="0"/>
            </a:br>
            <a:r>
              <a:rPr lang="en-US" sz="2000" dirty="0" smtClean="0"/>
              <a:t>and ATD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650" y="2473419"/>
            <a:ext cx="4095750" cy="311582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" name="Picture 9" descr="L:\Raptor\Aftersales dept\Presentationer\Bilder\2410_tankhu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1196752"/>
            <a:ext cx="1502532" cy="1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7645"/>
            <a:ext cx="5871474" cy="447310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4086572"/>
            <a:ext cx="2533650" cy="14573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2410 Tank Database Config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59832" y="2214364"/>
            <a:ext cx="720080" cy="288032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cxnSp>
        <p:nvCxnSpPr>
          <p:cNvPr id="7" name="Straight Arrow Connector 7"/>
          <p:cNvCxnSpPr>
            <a:cxnSpLocks noChangeShapeType="1"/>
          </p:cNvCxnSpPr>
          <p:nvPr/>
        </p:nvCxnSpPr>
        <p:spPr bwMode="auto">
          <a:xfrm flipV="1">
            <a:off x="3779912" y="2286372"/>
            <a:ext cx="343726" cy="1799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59832" y="2862436"/>
            <a:ext cx="720080" cy="14401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cxnSp>
        <p:nvCxnSpPr>
          <p:cNvPr id="12" name="Straight Arrow Connector 7"/>
          <p:cNvCxnSpPr>
            <a:cxnSpLocks noChangeShapeType="1"/>
            <a:stCxn id="11" idx="3"/>
          </p:cNvCxnSpPr>
          <p:nvPr/>
        </p:nvCxnSpPr>
        <p:spPr bwMode="auto">
          <a:xfrm flipV="1">
            <a:off x="3779912" y="2286372"/>
            <a:ext cx="360040" cy="64807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086572"/>
            <a:ext cx="3067050" cy="17907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cxnSp>
        <p:nvCxnSpPr>
          <p:cNvPr id="18" name="Straight Arrow Connector 10"/>
          <p:cNvCxnSpPr>
            <a:cxnSpLocks noChangeShapeType="1"/>
            <a:stCxn id="26" idx="2"/>
            <a:endCxn id="19" idx="0"/>
          </p:cNvCxnSpPr>
          <p:nvPr/>
        </p:nvCxnSpPr>
        <p:spPr bwMode="auto">
          <a:xfrm rot="5400000">
            <a:off x="3958221" y="3546512"/>
            <a:ext cx="2232248" cy="57606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9" name="Rectangle 207"/>
          <p:cNvSpPr>
            <a:spLocks noChangeArrowheads="1"/>
          </p:cNvSpPr>
          <p:nvPr/>
        </p:nvSpPr>
        <p:spPr bwMode="auto">
          <a:xfrm>
            <a:off x="4572000" y="4950668"/>
            <a:ext cx="428625" cy="576064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6" name="Rectangle 207"/>
          <p:cNvSpPr>
            <a:spLocks noChangeArrowheads="1"/>
          </p:cNvSpPr>
          <p:nvPr/>
        </p:nvSpPr>
        <p:spPr bwMode="auto">
          <a:xfrm>
            <a:off x="5148064" y="2214364"/>
            <a:ext cx="428625" cy="50405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724128" y="2214364"/>
            <a:ext cx="720080" cy="14401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cxnSp>
        <p:nvCxnSpPr>
          <p:cNvPr id="29" name="Straight Arrow Connector 10"/>
          <p:cNvCxnSpPr>
            <a:cxnSpLocks noChangeShapeType="1"/>
          </p:cNvCxnSpPr>
          <p:nvPr/>
        </p:nvCxnSpPr>
        <p:spPr bwMode="auto">
          <a:xfrm rot="16200000" flipH="1">
            <a:off x="5544108" y="2826432"/>
            <a:ext cx="2664296" cy="172819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pic>
        <p:nvPicPr>
          <p:cNvPr id="16" name="Picture 9" descr="L:\Raptor\Aftersales dept\Presentationer\Bilder\2410_tankhu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0312" y="1196752"/>
            <a:ext cx="1502532" cy="1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2410 Device Tags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268760"/>
            <a:ext cx="6155031" cy="468912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6" name="Picture 9" descr="L:\Raptor\Aftersales dept\Presentationer\Bilder\2410_tankhu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1196752"/>
            <a:ext cx="1502532" cy="1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2410 Tank Hub Local Display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928492" cy="4546600"/>
          </a:xfrm>
        </p:spPr>
        <p:txBody>
          <a:bodyPr/>
          <a:lstStyle/>
          <a:p>
            <a:r>
              <a:rPr lang="sv-SE" sz="2000" dirty="0" smtClean="0"/>
              <a:t>Units for the shown values</a:t>
            </a:r>
          </a:p>
          <a:p>
            <a:r>
              <a:rPr lang="sv-SE" sz="2000" dirty="0" smtClean="0"/>
              <a:t>Tanks and Parameters</a:t>
            </a:r>
          </a:p>
          <a:p>
            <a:r>
              <a:rPr lang="sv-SE" sz="2000" dirty="0" smtClean="0"/>
              <a:t>Display Toggle time</a:t>
            </a:r>
            <a:endParaRPr lang="sv-SE" sz="2000" dirty="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2A4007-8B56-4D6A-8867-E481D30C1A0C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366546"/>
            <a:ext cx="4824536" cy="365474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" name="Picture 9" descr="L:\Raptor\Aftersales dept\Presentationer\Bilder\2410_tankhu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1196752"/>
            <a:ext cx="1502532" cy="1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L:\Raptor\Aftersales dept\Presentationer\Bilder\2410_tankhu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1196752"/>
            <a:ext cx="1502532" cy="1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2410 Tank Hub 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All Level &amp; ATD devices will be auto installed by default</a:t>
            </a:r>
          </a:p>
          <a:p>
            <a:r>
              <a:rPr lang="sv-SE" sz="2000" dirty="0" smtClean="0"/>
              <a:t>All Level &amp; ATD devices must be configured to work </a:t>
            </a:r>
            <a:br>
              <a:rPr lang="sv-SE" sz="2000" dirty="0" smtClean="0"/>
            </a:br>
            <a:r>
              <a:rPr lang="sv-SE" sz="2000" dirty="0" smtClean="0"/>
              <a:t>properly</a:t>
            </a:r>
            <a:endParaRPr lang="sv-SE" sz="2000" dirty="0"/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ADF157-42F2-48DE-AC36-8CB8E692C88A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204470"/>
            <a:ext cx="4919734" cy="375341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6" name="Rectangle 5"/>
          <p:cNvSpPr/>
          <p:nvPr/>
        </p:nvSpPr>
        <p:spPr bwMode="auto">
          <a:xfrm>
            <a:off x="2555776" y="5085184"/>
            <a:ext cx="2160240" cy="288032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2852936"/>
            <a:ext cx="3819525" cy="12001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34668"/>
            <a:ext cx="6199782" cy="472322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73895-D8D0-49BB-B104-906875C8B50D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Automatic Installation of Devices</a:t>
            </a:r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556792"/>
            <a:ext cx="3110556" cy="352839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cxnSp>
        <p:nvCxnSpPr>
          <p:cNvPr id="32775" name="Elbow Connector 14"/>
          <p:cNvCxnSpPr>
            <a:cxnSpLocks noChangeShapeType="1"/>
          </p:cNvCxnSpPr>
          <p:nvPr/>
        </p:nvCxnSpPr>
        <p:spPr bwMode="auto">
          <a:xfrm>
            <a:off x="3082082" y="2276872"/>
            <a:ext cx="3650158" cy="2220838"/>
          </a:xfrm>
          <a:prstGeom prst="bentConnector3">
            <a:avLst>
              <a:gd name="adj1" fmla="val 10497"/>
            </a:avLst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2774" name="Elbow Connector 7"/>
          <p:cNvCxnSpPr>
            <a:cxnSpLocks noChangeShapeType="1"/>
          </p:cNvCxnSpPr>
          <p:nvPr/>
        </p:nvCxnSpPr>
        <p:spPr bwMode="auto">
          <a:xfrm>
            <a:off x="3714750" y="2286000"/>
            <a:ext cx="3017490" cy="2007096"/>
          </a:xfrm>
          <a:prstGeom prst="bentConnector3">
            <a:avLst>
              <a:gd name="adj1" fmla="val -117"/>
            </a:avLst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7" name="Elbow Connector 14"/>
          <p:cNvCxnSpPr>
            <a:cxnSpLocks noChangeShapeType="1"/>
          </p:cNvCxnSpPr>
          <p:nvPr/>
        </p:nvCxnSpPr>
        <p:spPr bwMode="auto">
          <a:xfrm>
            <a:off x="3154090" y="2420888"/>
            <a:ext cx="3578150" cy="2292846"/>
          </a:xfrm>
          <a:prstGeom prst="bentConnector3">
            <a:avLst>
              <a:gd name="adj1" fmla="val 4787"/>
            </a:avLst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3" name="Elbow Connector 14"/>
          <p:cNvCxnSpPr>
            <a:cxnSpLocks noChangeShapeType="1"/>
          </p:cNvCxnSpPr>
          <p:nvPr/>
        </p:nvCxnSpPr>
        <p:spPr bwMode="auto">
          <a:xfrm>
            <a:off x="3154090" y="2564904"/>
            <a:ext cx="3578150" cy="2364854"/>
          </a:xfrm>
          <a:prstGeom prst="bentConnector3">
            <a:avLst>
              <a:gd name="adj1" fmla="val 1183"/>
            </a:avLst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Lesson Goal</a:t>
            </a:r>
          </a:p>
        </p:txBody>
      </p:sp>
      <p:sp>
        <p:nvSpPr>
          <p:cNvPr id="1945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Get knowledge about how to:</a:t>
            </a:r>
          </a:p>
          <a:p>
            <a:pPr lvl="1"/>
            <a:r>
              <a:rPr lang="sv-SE" sz="2000" dirty="0" smtClean="0"/>
              <a:t>Check communication protocol and com port settings</a:t>
            </a:r>
          </a:p>
          <a:p>
            <a:pPr lvl="1"/>
            <a:r>
              <a:rPr lang="sv-SE" sz="2000" dirty="0" smtClean="0"/>
              <a:t>Install and configure 2160 Field communication unit</a:t>
            </a:r>
          </a:p>
          <a:p>
            <a:pPr lvl="1"/>
            <a:r>
              <a:rPr lang="sv-SE" sz="2000" dirty="0" smtClean="0"/>
              <a:t>Install and confiugure 2410 Tank Hub</a:t>
            </a:r>
          </a:p>
          <a:p>
            <a:pPr lvl="1"/>
            <a:r>
              <a:rPr lang="sv-SE" sz="2000" dirty="0" smtClean="0"/>
              <a:t>Install and configure 5900 Radar level gauge</a:t>
            </a:r>
          </a:p>
          <a:p>
            <a:pPr lvl="1"/>
            <a:r>
              <a:rPr lang="sv-SE" sz="2000" dirty="0" smtClean="0"/>
              <a:t>Install and configure 2240 temperature transmitter</a:t>
            </a:r>
          </a:p>
          <a:p>
            <a:pPr lvl="1"/>
            <a:r>
              <a:rPr lang="sv-SE" sz="2000" dirty="0" smtClean="0"/>
              <a:t>Install and configure 5300/5400</a:t>
            </a:r>
          </a:p>
          <a:p>
            <a:pPr lvl="1"/>
            <a:r>
              <a:rPr lang="sv-SE" sz="2000" dirty="0" smtClean="0"/>
              <a:t>Check system units</a:t>
            </a:r>
          </a:p>
          <a:p>
            <a:pPr lvl="1"/>
            <a:r>
              <a:rPr lang="sv-SE" sz="2000" dirty="0" smtClean="0"/>
              <a:t>Install tanks	</a:t>
            </a:r>
          </a:p>
          <a:p>
            <a:r>
              <a:rPr lang="sv-SE" sz="2400" dirty="0" smtClean="0"/>
              <a:t>Labworks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796B61-07EE-4705-AF20-B341528DD85B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:\GSS\KURS\eLearning\Raptor System Overview\Bilder\Slide20\5300_PTFE_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1844824"/>
            <a:ext cx="641549" cy="124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Configuration of Level Devices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Configuration normally done via device</a:t>
            </a:r>
            <a:r>
              <a:rPr lang="sv-SE" sz="2000" i="1" dirty="0" smtClean="0"/>
              <a:t> ’Properties’</a:t>
            </a:r>
          </a:p>
          <a:p>
            <a:r>
              <a:rPr lang="sv-SE" sz="2000" dirty="0" smtClean="0"/>
              <a:t>Basic Configuration steps:</a:t>
            </a:r>
          </a:p>
          <a:p>
            <a:pPr lvl="1"/>
            <a:r>
              <a:rPr lang="sv-SE" sz="1600" dirty="0" smtClean="0"/>
              <a:t>Communication; if e.g. the address shall be changed</a:t>
            </a:r>
          </a:p>
          <a:p>
            <a:pPr lvl="1"/>
            <a:r>
              <a:rPr lang="sv-SE" sz="1600" dirty="0" smtClean="0"/>
              <a:t>Antenna related parameters</a:t>
            </a:r>
          </a:p>
          <a:p>
            <a:pPr lvl="1"/>
            <a:r>
              <a:rPr lang="sv-SE" sz="1600" dirty="0" smtClean="0"/>
              <a:t>Tank geometry parameters</a:t>
            </a:r>
          </a:p>
          <a:p>
            <a:r>
              <a:rPr lang="sv-SE" sz="2000" dirty="0" smtClean="0"/>
              <a:t>Additionall Configuration steps (optional):</a:t>
            </a:r>
          </a:p>
          <a:p>
            <a:pPr lvl="1"/>
            <a:r>
              <a:rPr lang="sv-SE" sz="1600" dirty="0" smtClean="0"/>
              <a:t>Tank Shape</a:t>
            </a:r>
          </a:p>
          <a:p>
            <a:pPr lvl="1"/>
            <a:r>
              <a:rPr lang="sv-SE" sz="1600" dirty="0" smtClean="0"/>
              <a:t>Environment</a:t>
            </a:r>
          </a:p>
          <a:p>
            <a:r>
              <a:rPr lang="sv-SE" sz="2000" dirty="0" smtClean="0"/>
              <a:t>Advance Configuration steps (5900S): </a:t>
            </a:r>
          </a:p>
          <a:p>
            <a:pPr lvl="1"/>
            <a:r>
              <a:rPr lang="sv-SE" sz="1600" dirty="0" smtClean="0"/>
              <a:t>Tank Scan</a:t>
            </a:r>
          </a:p>
          <a:p>
            <a:pPr lvl="1"/>
            <a:r>
              <a:rPr lang="sv-SE" sz="1600" dirty="0" smtClean="0"/>
              <a:t>Empty Tank Handling</a:t>
            </a:r>
          </a:p>
          <a:p>
            <a:pPr lvl="1"/>
            <a:r>
              <a:rPr lang="sv-SE" sz="1600" dirty="0" smtClean="0"/>
              <a:t>Surface Echo Tracking</a:t>
            </a:r>
          </a:p>
          <a:p>
            <a:pPr lvl="1"/>
            <a:r>
              <a:rPr lang="sv-SE" sz="1600" dirty="0" smtClean="0"/>
              <a:t>Filter Setting</a:t>
            </a:r>
          </a:p>
          <a:p>
            <a:pPr lvl="1"/>
            <a:r>
              <a:rPr lang="sv-SE" sz="1600" dirty="0" smtClean="0"/>
              <a:t>Safety Alarm, SIL Configuration (enabled only if the 5900S SIL option is enabled)</a:t>
            </a:r>
            <a:endParaRPr lang="sv-SE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212976"/>
            <a:ext cx="2736304" cy="213256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9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7920" y="1196753"/>
            <a:ext cx="808269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V:\Land_Div\Pictures\REX\REX Okapad\Rosemount_Rex\Rosemount_Rex Rakt_RGB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1556792"/>
            <a:ext cx="461802" cy="648072"/>
          </a:xfrm>
          <a:prstGeom prst="rect">
            <a:avLst/>
          </a:prstGeom>
          <a:noFill/>
        </p:spPr>
      </p:pic>
      <p:pic>
        <p:nvPicPr>
          <p:cNvPr id="11" name="Picture 4" descr="http://system3.fototext.se/Mediabase/Previews/219/p_13059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312" y="2276872"/>
            <a:ext cx="576064" cy="765533"/>
          </a:xfrm>
          <a:prstGeom prst="rect">
            <a:avLst/>
          </a:prstGeom>
          <a:noFill/>
        </p:spPr>
      </p:pic>
      <p:pic>
        <p:nvPicPr>
          <p:cNvPr id="13" name="Picture 10" descr="I:\GSS\KURS\eLearning\Raptor System Overview\Bilder\Slide20\5400_blu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72400" y="2132856"/>
            <a:ext cx="575965" cy="740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Configuring Rosemount 5900S</a:t>
            </a:r>
            <a:endParaRPr lang="sv-SE" dirty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CDFAEE-D678-4BFC-86CF-8B214F2ECEFE}" type="slidenum">
              <a:rPr lang="en-US" smtClean="0"/>
              <a:pPr/>
              <a:t>21</a:t>
            </a:fld>
            <a:endParaRPr lang="en-US" smtClean="0"/>
          </a:p>
        </p:txBody>
      </p:sp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61853"/>
            <a:ext cx="7330556" cy="455394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3284984"/>
            <a:ext cx="4743450" cy="32670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3933056"/>
            <a:ext cx="2895600" cy="17145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4368" y="2780928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343025"/>
            <a:ext cx="5353050" cy="41719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C3D02D-45EB-4014-9D9C-85397C279C3E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Configuring Rosemount 5900S</a:t>
            </a:r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340768"/>
            <a:ext cx="5334000" cy="4181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340768"/>
            <a:ext cx="5362575" cy="4181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0238" y="1347788"/>
            <a:ext cx="5343525" cy="41624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0238" y="1343025"/>
            <a:ext cx="5343525" cy="41719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10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84368" y="2780928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1736" y="1196752"/>
            <a:ext cx="3603359" cy="280831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EAAAD8-096D-43AF-95E0-9F4AD525E2D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5900S Advanced Configuration</a:t>
            </a:r>
          </a:p>
        </p:txBody>
      </p:sp>
      <p:pic>
        <p:nvPicPr>
          <p:cNvPr id="39940" name="Picture 2" descr="F:\echo'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268760"/>
            <a:ext cx="5424488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3" descr="F:\emptytan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988840"/>
            <a:ext cx="3540125" cy="340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4" descr="F:\surfacetrack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2924944"/>
            <a:ext cx="3479800" cy="347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5" descr="F:\filt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3429000"/>
            <a:ext cx="39719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Tank Scan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Scan for false echos</a:t>
            </a:r>
          </a:p>
          <a:p>
            <a:r>
              <a:rPr lang="sv-SE" sz="2000" dirty="0" smtClean="0"/>
              <a:t>Mark and store to avoid the level measurement to lock on wrong echo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0" name="Rectangle 9"/>
          <p:cNvSpPr/>
          <p:nvPr/>
        </p:nvSpPr>
        <p:spPr bwMode="auto">
          <a:xfrm>
            <a:off x="7524328" y="2492896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2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F:\echo'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204864"/>
            <a:ext cx="5976664" cy="373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Empty Tank Handling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When surface echo is close to the tank bottom</a:t>
            </a:r>
          </a:p>
          <a:p>
            <a:pPr lvl="1"/>
            <a:r>
              <a:rPr lang="sv-SE" sz="2000" dirty="0" smtClean="0"/>
              <a:t>Track weak product echoes</a:t>
            </a:r>
          </a:p>
          <a:p>
            <a:pPr lvl="1"/>
            <a:r>
              <a:rPr lang="sv-SE" sz="2000" dirty="0" smtClean="0"/>
              <a:t>Handle lost echoes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0" name="Rectangle 9"/>
          <p:cNvSpPr/>
          <p:nvPr/>
        </p:nvSpPr>
        <p:spPr bwMode="auto">
          <a:xfrm>
            <a:off x="7524328" y="2708920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1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F:\emptytan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2492896"/>
            <a:ext cx="404252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Surface Echo Tracking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Control how to search for lost surface echoes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9" name="Rectangle 8"/>
          <p:cNvSpPr/>
          <p:nvPr/>
        </p:nvSpPr>
        <p:spPr bwMode="auto">
          <a:xfrm>
            <a:off x="7524328" y="2880000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0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F:\surfacetrack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1916832"/>
            <a:ext cx="3983856" cy="397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Filter Setting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Activate special filters in 5900S 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401" y="2132856"/>
            <a:ext cx="525478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Rectangle 7"/>
          <p:cNvSpPr/>
          <p:nvPr/>
        </p:nvSpPr>
        <p:spPr bwMode="auto">
          <a:xfrm>
            <a:off x="7524328" y="3068960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Safety Alarm (SIL)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Set up SIL configuration in 5900S</a:t>
            </a:r>
          </a:p>
          <a:p>
            <a:r>
              <a:rPr lang="sv-SE" sz="2000" dirty="0" smtClean="0"/>
              <a:t>Main window show the current safety alarm configuration and status</a:t>
            </a:r>
            <a:endParaRPr lang="sv-S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060848"/>
            <a:ext cx="6243405" cy="3981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7" name="Rectangle 6"/>
          <p:cNvSpPr/>
          <p:nvPr/>
        </p:nvSpPr>
        <p:spPr bwMode="auto">
          <a:xfrm>
            <a:off x="7524328" y="3284984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Safety Alarm (SIL)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Change Safety Alarm Parameters - To change the current SIL configuration</a:t>
            </a:r>
            <a:endParaRPr lang="sv-S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6192688" cy="38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Rectangle 7"/>
          <p:cNvSpPr/>
          <p:nvPr/>
        </p:nvSpPr>
        <p:spPr bwMode="auto">
          <a:xfrm>
            <a:off x="7524328" y="3284984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A2C91F-0690-4DFA-AD2A-FDBB13B36DE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Main Window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ph idx="1"/>
          </p:nvPr>
        </p:nvGraphicFramePr>
        <p:xfrm>
          <a:off x="1271588" y="1244600"/>
          <a:ext cx="6238875" cy="4684713"/>
        </p:xfrm>
        <a:graphic>
          <a:graphicData uri="http://schemas.openxmlformats.org/presentationml/2006/ole">
            <p:oleObj spid="_x0000_s1026" name="Bitmap Image" r:id="rId3" imgW="9752381" imgH="7323810" progId="PBrush">
              <p:embed/>
            </p:oleObj>
          </a:graphicData>
        </a:graphic>
      </p:graphicFrame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71563" y="3571875"/>
            <a:ext cx="1785937" cy="1327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5255" tIns="47628" rIns="95255" bIns="47628">
            <a:spAutoFit/>
          </a:bodyPr>
          <a:lstStyle/>
          <a:p>
            <a:pPr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Work space</a:t>
            </a:r>
          </a:p>
          <a:p>
            <a:pPr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Folders for Tanks,</a:t>
            </a:r>
          </a:p>
          <a:p>
            <a:pPr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devices and protocols</a:t>
            </a:r>
            <a:endParaRPr lang="sv-SE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10200" y="4268788"/>
            <a:ext cx="2605088" cy="588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5255" tIns="47628" rIns="95255" bIns="47628">
            <a:spAutoFit/>
          </a:bodyPr>
          <a:lstStyle/>
          <a:p>
            <a:pPr algn="l"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“Green ball” – shows that</a:t>
            </a:r>
          </a:p>
          <a:p>
            <a:pPr algn="l"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system is alive</a:t>
            </a:r>
            <a:endParaRPr lang="sv-SE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929063" y="2214563"/>
            <a:ext cx="1306512" cy="342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5255" tIns="47628" rIns="95255" bIns="47628">
            <a:spAutoFit/>
          </a:bodyPr>
          <a:lstStyle/>
          <a:p>
            <a:pPr algn="l"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Pop up area</a:t>
            </a:r>
            <a:endParaRPr lang="sv-SE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32" name="Line 15"/>
          <p:cNvSpPr>
            <a:spLocks noChangeShapeType="1"/>
          </p:cNvSpPr>
          <p:nvPr/>
        </p:nvSpPr>
        <p:spPr bwMode="auto">
          <a:xfrm>
            <a:off x="7248525" y="4849813"/>
            <a:ext cx="155575" cy="903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046538" y="4973638"/>
            <a:ext cx="1160462" cy="342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5255" tIns="47628" rIns="95255" bIns="47628">
            <a:spAutoFit/>
          </a:bodyPr>
          <a:lstStyle/>
          <a:p>
            <a:pPr algn="l">
              <a:defRPr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Login info</a:t>
            </a:r>
            <a:endParaRPr lang="sv-SE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34" name="Line 17"/>
          <p:cNvSpPr>
            <a:spLocks noChangeShapeType="1"/>
          </p:cNvSpPr>
          <p:nvPr/>
        </p:nvSpPr>
        <p:spPr bwMode="auto">
          <a:xfrm>
            <a:off x="5072063" y="5357813"/>
            <a:ext cx="1285875" cy="428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5900S Safety Alarm (SIL)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dirty="0" smtClean="0"/>
              <a:t>Change Safety Mode – Approve the SIL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95952"/>
            <a:ext cx="5912464" cy="431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204864"/>
            <a:ext cx="1937374" cy="150991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7" name="Rectangle 6"/>
          <p:cNvSpPr/>
          <p:nvPr/>
        </p:nvSpPr>
        <p:spPr bwMode="auto">
          <a:xfrm>
            <a:off x="7524328" y="3284984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8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5900S Calibration</a:t>
            </a:r>
          </a:p>
        </p:txBody>
      </p:sp>
      <p:sp>
        <p:nvSpPr>
          <p:cNvPr id="4096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Set calibration distance in order to match measured level and actual product level</a:t>
            </a:r>
          </a:p>
          <a:p>
            <a:pPr lvl="1"/>
            <a:r>
              <a:rPr lang="sv-SE" dirty="0" smtClean="0"/>
              <a:t>Adjustmend should be performed once at the final commissioning</a:t>
            </a:r>
          </a:p>
          <a:p>
            <a:pPr lvl="1"/>
            <a:r>
              <a:rPr lang="sv-SE" dirty="0" smtClean="0"/>
              <a:t>May need to be repeated if tank conditions changes</a:t>
            </a:r>
          </a:p>
          <a:p>
            <a:pPr lvl="1"/>
            <a:r>
              <a:rPr lang="sv-SE" dirty="0" smtClean="0"/>
              <a:t>Special function in Winsetup</a:t>
            </a:r>
          </a:p>
          <a:p>
            <a:pPr lvl="1"/>
            <a:endParaRPr lang="sv-SE" dirty="0" smtClean="0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5B516C-A92B-4DCF-BF75-30E5D0D3CB70}" type="slidenum">
              <a:rPr lang="en-US" smtClean="0"/>
              <a:pPr/>
              <a:t>31</a:t>
            </a:fld>
            <a:endParaRPr lang="en-US" smtClean="0"/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005064"/>
            <a:ext cx="2500929" cy="265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L:\Raptor\Aftersales dept\Presentationer\Bilder\5900S Parabolic 128_Montage_A_La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149080"/>
            <a:ext cx="1056966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V:\Land_Div\Piw\Lena\Raptor\PDS\Pictures\2240S w Probe 26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352" y="2636912"/>
            <a:ext cx="1124753" cy="182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Configuring Auxiliary Tank Device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688408" cy="482453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92774F-17FC-4272-8E43-F41A90D64F19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Configuring Auxiliary Tank Device</a:t>
            </a: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246731" cy="504055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196752"/>
            <a:ext cx="5241597" cy="503562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196752"/>
            <a:ext cx="5241597" cy="503562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1196753"/>
            <a:ext cx="5249201" cy="504321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grpSp>
        <p:nvGrpSpPr>
          <p:cNvPr id="13" name="Group 12"/>
          <p:cNvGrpSpPr/>
          <p:nvPr/>
        </p:nvGrpSpPr>
        <p:grpSpPr>
          <a:xfrm>
            <a:off x="1907704" y="1196752"/>
            <a:ext cx="5225830" cy="5013398"/>
            <a:chOff x="1907704" y="1196752"/>
            <a:chExt cx="5225830" cy="5013398"/>
          </a:xfrm>
        </p:grpSpPr>
        <p:pic>
          <p:nvPicPr>
            <p:cNvPr id="92167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07704" y="1196752"/>
              <a:ext cx="5225830" cy="5013398"/>
            </a:xfrm>
            <a:prstGeom prst="rect">
              <a:avLst/>
            </a:prstGeom>
            <a:noFill/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212000" y="2016000"/>
              <a:ext cx="1368152" cy="126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sv-SE" sz="650" b="1" dirty="0" smtClean="0"/>
                <a:t>3051 PT / 34 / (No5)</a:t>
              </a:r>
              <a:endParaRPr lang="sv-SE" sz="650" b="1" dirty="0"/>
            </a:p>
          </p:txBody>
        </p:sp>
      </p:grpSp>
      <p:pic>
        <p:nvPicPr>
          <p:cNvPr id="14" name="Picture 8" descr="V:\Land_Div\Piw\Lena\Raptor\PDS\Pictures\2240S w Probe 261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40352" y="2636912"/>
            <a:ext cx="1124753" cy="182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2132856"/>
            <a:ext cx="2219325" cy="22002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C71AA4-FB96-474D-A5E2-E9732721D2C4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Configuring Rosemount 5400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3"/>
            <a:ext cx="6408712" cy="474670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2132856"/>
            <a:ext cx="2219325" cy="22002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5DB2E8-E13C-4C10-AF9F-1255D77657A3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Configuring Rosemount 5400</a:t>
            </a:r>
          </a:p>
        </p:txBody>
      </p:sp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813" y="1352550"/>
            <a:ext cx="5286375" cy="41529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813" y="1357313"/>
            <a:ext cx="5286375" cy="41433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9763" y="1347788"/>
            <a:ext cx="5324475" cy="41624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302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4050" y="1357313"/>
            <a:ext cx="5295900" cy="41433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3021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79712" y="1340768"/>
            <a:ext cx="5229270" cy="416534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2204864"/>
            <a:ext cx="1866900" cy="19240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34E1B6-7DFD-4AE0-909B-F46001D0EBB0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Configuring Rosemount 5300</a:t>
            </a:r>
          </a:p>
        </p:txBody>
      </p:sp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1268760"/>
            <a:ext cx="6840760" cy="437780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2204864"/>
            <a:ext cx="1866900" cy="19240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7FD9C7-D357-4054-8CE2-A4B3A54C804A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Configuring Rosemount 5300</a:t>
            </a:r>
          </a:p>
        </p:txBody>
      </p:sp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05830"/>
            <a:ext cx="6562725" cy="47434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196752"/>
            <a:ext cx="6562725" cy="4724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1196752"/>
            <a:ext cx="6543675" cy="47339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1196752"/>
            <a:ext cx="6543675" cy="47339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4318000" cy="40386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Installing &amp; Configuring Rex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832986"/>
            <a:ext cx="5229046" cy="361223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Installing &amp; Configuring Rex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268760"/>
            <a:ext cx="5689099" cy="391817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2492896"/>
            <a:ext cx="1828800" cy="1905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340768"/>
            <a:ext cx="4824536" cy="438787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2564904"/>
            <a:ext cx="3848100" cy="1905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Installation Procedure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9F9352-2C4B-4A93-BDC6-F85F66979D05}" type="slidenum">
              <a:rPr lang="en-US">
                <a:latin typeface="Arial" charset="0"/>
              </a:rPr>
              <a:pPr/>
              <a:t>4</a:t>
            </a:fld>
            <a:endParaRPr lang="en-US" dirty="0">
              <a:latin typeface="Arial" charset="0"/>
            </a:endParaRPr>
          </a:p>
        </p:txBody>
      </p:sp>
      <p:pic>
        <p:nvPicPr>
          <p:cNvPr id="614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857375" y="1179513"/>
            <a:ext cx="4929188" cy="5549900"/>
          </a:xfrm>
          <a:noFill/>
        </p:spPr>
      </p:pic>
      <p:sp>
        <p:nvSpPr>
          <p:cNvPr id="8" name="TextBox 7"/>
          <p:cNvSpPr txBox="1"/>
          <p:nvPr/>
        </p:nvSpPr>
        <p:spPr>
          <a:xfrm>
            <a:off x="4788024" y="1143000"/>
            <a:ext cx="4104456" cy="528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eaLnBrk="1" hangingPunct="1">
              <a:buAutoNum type="arabicPeriod"/>
              <a:defRPr/>
            </a:pPr>
            <a:endParaRPr lang="sv-SE" sz="1000" dirty="0" smtClean="0"/>
          </a:p>
          <a:p>
            <a:pPr marL="228600" indent="-228600" algn="l" eaLnBrk="1" hangingPunct="1">
              <a:buAutoNum type="arabicPeriod"/>
              <a:defRPr/>
            </a:pPr>
            <a:endParaRPr lang="sv-SE" sz="1000" dirty="0" smtClean="0"/>
          </a:p>
          <a:p>
            <a:pPr marL="228600" indent="-228600" algn="l" eaLnBrk="1" hangingPunct="1">
              <a:buAutoNum type="arabicPeriod"/>
              <a:defRPr/>
            </a:pPr>
            <a:r>
              <a:rPr lang="sv-SE" sz="1200" b="0" dirty="0" smtClean="0"/>
              <a:t>Preferences</a:t>
            </a:r>
            <a:br>
              <a:rPr lang="sv-SE" sz="1200" b="0" dirty="0" smtClean="0"/>
            </a:br>
            <a:r>
              <a:rPr lang="sv-SE" sz="1200" b="0" dirty="0" smtClean="0"/>
              <a:t>- </a:t>
            </a:r>
            <a:r>
              <a:rPr lang="en-US" sz="1200" b="0" dirty="0" smtClean="0"/>
              <a:t>Configure system units.</a:t>
            </a:r>
            <a:br>
              <a:rPr lang="en-US" sz="1200" b="0" dirty="0" smtClean="0"/>
            </a:br>
            <a:endParaRPr lang="sv-SE" sz="1200" b="0" dirty="0" smtClean="0"/>
          </a:p>
          <a:p>
            <a:pPr marL="228600" indent="-228600" algn="l" eaLnBrk="1" hangingPunct="1">
              <a:buAutoNum type="arabicPeriod"/>
              <a:defRPr/>
            </a:pPr>
            <a:r>
              <a:rPr lang="sv-SE" sz="1200" b="0" dirty="0" smtClean="0"/>
              <a:t>Communication protocol  setup</a:t>
            </a:r>
            <a:br>
              <a:rPr lang="sv-SE" sz="1200" b="0" dirty="0" smtClean="0"/>
            </a:br>
            <a:r>
              <a:rPr lang="sv-SE" sz="1200" b="0" dirty="0" smtClean="0"/>
              <a:t>- Specify communication protocol parameters. </a:t>
            </a:r>
            <a:br>
              <a:rPr lang="sv-SE" sz="1200" b="0" dirty="0" smtClean="0"/>
            </a:br>
            <a:r>
              <a:rPr lang="sv-SE" sz="1200" b="0" dirty="0" smtClean="0"/>
              <a:t/>
            </a:r>
            <a:br>
              <a:rPr lang="sv-SE" sz="1200" b="0" dirty="0" smtClean="0"/>
            </a:br>
            <a:r>
              <a:rPr lang="sv-SE" sz="1200" b="0" dirty="0" smtClean="0"/>
              <a:t/>
            </a:r>
            <a:br>
              <a:rPr lang="sv-SE" sz="1200" b="0" dirty="0" smtClean="0"/>
            </a:br>
            <a:endParaRPr lang="sv-SE" sz="1200" b="0" dirty="0" smtClean="0"/>
          </a:p>
          <a:p>
            <a:pPr marL="228600" indent="-228600" algn="l" eaLnBrk="1" hangingPunct="1">
              <a:spcBef>
                <a:spcPct val="30000"/>
              </a:spcBef>
              <a:buFontTx/>
              <a:buAutoNum type="arabicPeriod"/>
              <a:defRPr/>
            </a:pPr>
            <a:r>
              <a:rPr lang="en-US" sz="1200" b="0" dirty="0" smtClean="0"/>
              <a:t>Installation and configuration of  2160  Field Communication Unit</a:t>
            </a:r>
            <a:br>
              <a:rPr lang="en-US" sz="1200" b="0" dirty="0" smtClean="0"/>
            </a:br>
            <a:r>
              <a:rPr lang="en-US" sz="1200" b="0" dirty="0" smtClean="0"/>
              <a:t/>
            </a:r>
            <a:br>
              <a:rPr lang="en-US" sz="1200" b="0" dirty="0" smtClean="0"/>
            </a:br>
            <a:r>
              <a:rPr lang="en-US" sz="1200" b="0" dirty="0" smtClean="0"/>
              <a:t/>
            </a:r>
            <a:br>
              <a:rPr lang="en-US" sz="1200" b="0" dirty="0" smtClean="0"/>
            </a:br>
            <a:r>
              <a:rPr lang="en-US" sz="1200" b="0" dirty="0" smtClean="0"/>
              <a:t/>
            </a:r>
            <a:br>
              <a:rPr lang="en-US" sz="1200" b="0" dirty="0" smtClean="0"/>
            </a:br>
            <a:endParaRPr lang="en-US" sz="1200" b="0" dirty="0" smtClean="0"/>
          </a:p>
          <a:p>
            <a:pPr marL="228600" indent="-228600" algn="l" eaLnBrk="1" hangingPunct="1">
              <a:buAutoNum type="arabicPeriod"/>
              <a:defRPr/>
            </a:pPr>
            <a:r>
              <a:rPr lang="en-US" sz="1200" b="0" dirty="0" smtClean="0"/>
              <a:t>Installation and configuration of  2410 Tank Hub</a:t>
            </a:r>
            <a:br>
              <a:rPr lang="en-US" sz="1200" b="0" dirty="0" smtClean="0"/>
            </a:br>
            <a:r>
              <a:rPr lang="en-US" sz="1200" b="0" dirty="0" smtClean="0"/>
              <a:t/>
            </a:r>
            <a:br>
              <a:rPr lang="en-US" sz="1200" b="0" dirty="0" smtClean="0"/>
            </a:br>
            <a:r>
              <a:rPr lang="en-US" sz="1200" b="0" dirty="0" smtClean="0"/>
              <a:t/>
            </a:r>
            <a:br>
              <a:rPr lang="en-US" sz="1200" b="0" dirty="0" smtClean="0"/>
            </a:br>
            <a:endParaRPr lang="en-US" sz="1200" b="0" dirty="0" smtClean="0"/>
          </a:p>
          <a:p>
            <a:pPr marL="228600" indent="-228600" algn="l" eaLnBrk="1" hangingPunct="1">
              <a:buAutoNum type="arabicPeriod"/>
              <a:defRPr/>
            </a:pPr>
            <a:r>
              <a:rPr lang="en-US" sz="1200" b="0" dirty="0" smtClean="0"/>
              <a:t>Configuration of Level device</a:t>
            </a:r>
            <a:br>
              <a:rPr lang="en-US" sz="1200" b="0" dirty="0" smtClean="0"/>
            </a:br>
            <a:endParaRPr lang="en-US" sz="1200" b="0" dirty="0" smtClean="0"/>
          </a:p>
          <a:p>
            <a:pPr marL="228600" indent="-228600" algn="l" eaLnBrk="1" hangingPunct="1">
              <a:spcBef>
                <a:spcPct val="30000"/>
              </a:spcBef>
              <a:buFontTx/>
              <a:buAutoNum type="arabicPeriod"/>
              <a:defRPr/>
            </a:pPr>
            <a:r>
              <a:rPr lang="en-US" sz="1200" b="0" dirty="0" smtClean="0"/>
              <a:t>Configuration of ATD device</a:t>
            </a:r>
            <a:br>
              <a:rPr lang="en-US" sz="1200" b="0" dirty="0" smtClean="0"/>
            </a:br>
            <a:endParaRPr lang="en-US" sz="1200" b="0" dirty="0" smtClean="0"/>
          </a:p>
          <a:p>
            <a:pPr marL="228600" indent="-228600" algn="l" eaLnBrk="1" hangingPunct="1">
              <a:buAutoNum type="arabicPeriod"/>
              <a:defRPr/>
            </a:pPr>
            <a:r>
              <a:rPr lang="en-US" sz="1200" b="0" dirty="0" smtClean="0"/>
              <a:t>Installation and configuration of Tanks</a:t>
            </a:r>
            <a:r>
              <a:rPr lang="sv-SE" sz="1200" b="0" dirty="0" smtClean="0"/>
              <a:t/>
            </a:r>
            <a:br>
              <a:rPr lang="sv-SE" sz="1200" b="0" dirty="0" smtClean="0"/>
            </a:br>
            <a:endParaRPr lang="sv-SE" sz="1200" b="0" dirty="0" smtClean="0"/>
          </a:p>
          <a:p>
            <a:pPr marL="228600" indent="-228600" algn="l" eaLnBrk="1" hangingPunct="1">
              <a:buAutoNum type="arabicPeriod"/>
              <a:defRPr/>
            </a:pPr>
            <a:r>
              <a:rPr lang="sv-SE" sz="1200" b="0" dirty="0" smtClean="0"/>
              <a:t>Fine Calibration of level device</a:t>
            </a:r>
            <a:r>
              <a:rPr lang="sv-SE" sz="1000" b="0" dirty="0" smtClean="0"/>
              <a:t/>
            </a:r>
            <a:br>
              <a:rPr lang="sv-SE" sz="1000" b="0" dirty="0" smtClean="0"/>
            </a:br>
            <a:endParaRPr lang="sv-SE" sz="10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340768"/>
            <a:ext cx="4595132" cy="417646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340768"/>
            <a:ext cx="4608512" cy="417646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Installing &amp; Configuring Rex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602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1340768"/>
            <a:ext cx="4594110" cy="417646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602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1340768"/>
            <a:ext cx="4624670" cy="417646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602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3728" y="1340768"/>
            <a:ext cx="4608512" cy="41886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6027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3728" y="1340768"/>
            <a:ext cx="4824536" cy="434018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6028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23728" y="1340768"/>
            <a:ext cx="4824536" cy="438594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4288" y="2420888"/>
            <a:ext cx="1828800" cy="19050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4318000" cy="40386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Installing &amp; Configuring Pro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844824"/>
            <a:ext cx="4905375" cy="33623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Installing &amp; Configuring Pro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37FA3-91C0-4974-AE1F-576052FC4BB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84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003" y="1281658"/>
            <a:ext cx="4629150" cy="40195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7003" y="1281658"/>
            <a:ext cx="4610100" cy="39909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556792"/>
            <a:ext cx="5267325" cy="33623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7003" y="1281658"/>
            <a:ext cx="4610100" cy="39624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57003" y="1281658"/>
            <a:ext cx="4610100" cy="39528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57003" y="1281658"/>
            <a:ext cx="4610100" cy="39528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57003" y="1281658"/>
            <a:ext cx="4610100" cy="39814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24328" y="2348880"/>
            <a:ext cx="1181100" cy="17049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System Units - Reminder</a:t>
            </a:r>
            <a:endParaRPr lang="sv-SE" dirty="0"/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>
                <a:solidFill>
                  <a:schemeClr val="tx1"/>
                </a:solidFill>
              </a:rPr>
              <a:t>Specify correct System Units </a:t>
            </a:r>
            <a:r>
              <a:rPr lang="sv-SE" sz="2400" b="1" u="sng" smtClean="0">
                <a:solidFill>
                  <a:schemeClr val="tx1"/>
                </a:solidFill>
              </a:rPr>
              <a:t>before installing any tanks</a:t>
            </a:r>
            <a:r>
              <a:rPr lang="sv-SE" sz="2400" smtClean="0">
                <a:solidFill>
                  <a:schemeClr val="tx1"/>
                </a:solidFill>
              </a:rPr>
              <a:t>, it will not be possible to change afterwards without unistalling the tank</a:t>
            </a:r>
            <a:endParaRPr lang="sv-SE" sz="2400" smtClean="0"/>
          </a:p>
        </p:txBody>
      </p:sp>
      <p:sp>
        <p:nvSpPr>
          <p:cNvPr id="20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DA9849-D698-4AA5-97BD-1D9974F55BFE}" type="slidenum">
              <a:rPr lang="en-US" smtClean="0"/>
              <a:pPr/>
              <a:t>43</a:t>
            </a:fld>
            <a:endParaRPr lang="en-US" smtClean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41" y="2420888"/>
            <a:ext cx="4152649" cy="254406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513" y="2420888"/>
            <a:ext cx="3890959" cy="316835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Installing Tanks</a:t>
            </a:r>
          </a:p>
        </p:txBody>
      </p:sp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F29FEF-36AF-4428-85C9-D97257CE2221}" type="slidenum">
              <a:rPr lang="en-US" smtClean="0"/>
              <a:pPr/>
              <a:t>44</a:t>
            </a:fld>
            <a:endParaRPr lang="en-US" smtClean="0"/>
          </a:p>
        </p:txBody>
      </p:sp>
      <p:pic>
        <p:nvPicPr>
          <p:cNvPr id="9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723610"/>
            <a:ext cx="4095750" cy="351238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3079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650" y="1753734"/>
            <a:ext cx="4095750" cy="345213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Installing Tanks</a:t>
            </a:r>
            <a:endParaRPr lang="sv-SE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600" dirty="0" smtClean="0"/>
              <a:t>Select a devices to be connected to the tank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330DEF-16B4-4F3F-A90E-E16E71C1735E}" type="slidenum">
              <a:rPr lang="en-US" smtClean="0"/>
              <a:pPr/>
              <a:t>45</a:t>
            </a:fld>
            <a:endParaRPr lang="en-US" smtClean="0"/>
          </a:p>
        </p:txBody>
      </p:sp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305425" cy="44577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Installing Tanks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kern="0" dirty="0" smtClean="0">
                <a:latin typeface="+mn-lt"/>
              </a:rPr>
              <a:t>Configure source for tank input parameters (default often ok)</a:t>
            </a:r>
          </a:p>
          <a:p>
            <a:endParaRPr lang="sv-SE" dirty="0"/>
          </a:p>
        </p:txBody>
      </p:sp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45FF31-6A9E-44A5-8C68-100C7C60ACAD}" type="slidenum">
              <a:rPr lang="en-US" smtClean="0"/>
              <a:pPr/>
              <a:t>46</a:t>
            </a:fld>
            <a:endParaRPr lang="en-US" smtClean="0"/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117629"/>
            <a:ext cx="5040560" cy="426369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482006"/>
            <a:ext cx="4969705" cy="418735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Installing Tanks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sv-SE" sz="2400" dirty="0" smtClean="0"/>
              <a:t>Possible to set a manual value for tank parameters not connected</a:t>
            </a:r>
          </a:p>
          <a:p>
            <a:pPr>
              <a:defRPr/>
            </a:pPr>
            <a:r>
              <a:rPr lang="sv-SE" sz="2400" dirty="0" smtClean="0"/>
              <a:t>Value range sets size of bargraph in WinOpi</a:t>
            </a:r>
          </a:p>
          <a:p>
            <a:pPr>
              <a:buNone/>
            </a:pPr>
            <a:endParaRPr lang="sv-SE" sz="2400" dirty="0"/>
          </a:p>
        </p:txBody>
      </p:sp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DCE157-EDB7-46AA-8B48-E824CBD2CD6F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56325" name="Oval 9"/>
          <p:cNvSpPr>
            <a:spLocks noChangeArrowheads="1"/>
          </p:cNvSpPr>
          <p:nvPr/>
        </p:nvSpPr>
        <p:spPr bwMode="auto">
          <a:xfrm>
            <a:off x="4252887" y="4509120"/>
            <a:ext cx="2119313" cy="1008063"/>
          </a:xfrm>
          <a:prstGeom prst="ellipse">
            <a:avLst/>
          </a:prstGeom>
          <a:noFill/>
          <a:ln w="12700" algn="ctr">
            <a:solidFill>
              <a:srgbClr val="DC003A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  <p:sp>
        <p:nvSpPr>
          <p:cNvPr id="56326" name="Oval 10"/>
          <p:cNvSpPr>
            <a:spLocks noChangeArrowheads="1"/>
          </p:cNvSpPr>
          <p:nvPr/>
        </p:nvSpPr>
        <p:spPr bwMode="auto">
          <a:xfrm>
            <a:off x="2051720" y="2996952"/>
            <a:ext cx="557213" cy="225425"/>
          </a:xfrm>
          <a:prstGeom prst="ellipse">
            <a:avLst/>
          </a:prstGeom>
          <a:noFill/>
          <a:ln w="12700" algn="ctr">
            <a:solidFill>
              <a:srgbClr val="DC003A"/>
            </a:solidFill>
            <a:round/>
            <a:headEnd/>
            <a:tailEnd/>
          </a:ln>
        </p:spPr>
        <p:txBody>
          <a:bodyPr wrap="none" lIns="95271" tIns="47636" rIns="95271" bIns="47636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835CC0-F9DA-4249-8568-7394EF4DD231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Viewing Tanks In Winsetup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4020726" cy="352839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636912"/>
            <a:ext cx="3705225" cy="2276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648572" cy="4546600"/>
          </a:xfrm>
        </p:spPr>
        <p:txBody>
          <a:bodyPr/>
          <a:lstStyle/>
          <a:p>
            <a:r>
              <a:rPr lang="en-US" sz="2400" dirty="0" smtClean="0"/>
              <a:t>2410 Tank Hub:</a:t>
            </a:r>
          </a:p>
          <a:p>
            <a:pPr lvl="1"/>
            <a:r>
              <a:rPr lang="en-US" sz="1800" dirty="0" smtClean="0"/>
              <a:t>Device Live List</a:t>
            </a:r>
          </a:p>
          <a:p>
            <a:pPr lvl="1"/>
            <a:r>
              <a:rPr lang="en-US" sz="1800" dirty="0" smtClean="0"/>
              <a:t>Manual Control of Relay</a:t>
            </a:r>
          </a:p>
          <a:p>
            <a:pPr lvl="1"/>
            <a:r>
              <a:rPr lang="en-US" sz="1800" dirty="0" smtClean="0"/>
              <a:t>Simulation</a:t>
            </a:r>
          </a:p>
          <a:p>
            <a:pPr lvl="1"/>
            <a:r>
              <a:rPr lang="en-US" sz="1800" dirty="0" smtClean="0"/>
              <a:t>Write Protect</a:t>
            </a:r>
          </a:p>
          <a:p>
            <a:pPr lvl="1"/>
            <a:r>
              <a:rPr lang="en-US" sz="1800" dirty="0" smtClean="0"/>
              <a:t>Delta Level calculation</a:t>
            </a:r>
          </a:p>
          <a:p>
            <a:r>
              <a:rPr lang="en-US" sz="2400" dirty="0" smtClean="0"/>
              <a:t>5900S:</a:t>
            </a:r>
          </a:p>
          <a:p>
            <a:pPr lvl="1"/>
            <a:r>
              <a:rPr lang="en-US" sz="1800" dirty="0" smtClean="0"/>
              <a:t>Custody Transfer Configuration</a:t>
            </a:r>
          </a:p>
          <a:p>
            <a:pPr lvl="1"/>
            <a:r>
              <a:rPr lang="en-US" sz="1800" dirty="0" smtClean="0"/>
              <a:t>Write Protect</a:t>
            </a:r>
          </a:p>
          <a:p>
            <a:r>
              <a:rPr lang="en-US" sz="2400" dirty="0" smtClean="0"/>
              <a:t>ATD:</a:t>
            </a:r>
          </a:p>
          <a:p>
            <a:pPr lvl="1"/>
            <a:r>
              <a:rPr lang="en-US" sz="1800" dirty="0" smtClean="0"/>
              <a:t>Custody Transfer Configuration</a:t>
            </a:r>
          </a:p>
          <a:p>
            <a:pPr lvl="1"/>
            <a:r>
              <a:rPr lang="en-US" sz="1800" dirty="0" smtClean="0"/>
              <a:t>Write Protect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4585" y="1206500"/>
            <a:ext cx="3089583" cy="445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System Units</a:t>
            </a:r>
            <a:endParaRPr lang="sv-SE" dirty="0"/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>
                <a:solidFill>
                  <a:schemeClr val="tx1"/>
                </a:solidFill>
              </a:rPr>
              <a:t>Specify correct System Units </a:t>
            </a:r>
            <a:r>
              <a:rPr lang="sv-SE" sz="2400" b="1" u="sng" dirty="0" smtClean="0">
                <a:solidFill>
                  <a:schemeClr val="tx1"/>
                </a:solidFill>
              </a:rPr>
              <a:t>before installing any tanks</a:t>
            </a:r>
            <a:r>
              <a:rPr lang="sv-SE" sz="2400" dirty="0" smtClean="0">
                <a:solidFill>
                  <a:schemeClr val="tx1"/>
                </a:solidFill>
              </a:rPr>
              <a:t>, it will not be possible to change afterwards without unistalling the tank</a:t>
            </a:r>
            <a:endParaRPr lang="sv-SE" sz="2400" dirty="0" smtClean="0"/>
          </a:p>
        </p:txBody>
      </p:sp>
      <p:sp>
        <p:nvSpPr>
          <p:cNvPr id="20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DA9849-D698-4AA5-97BD-1D9974F55BFE}" type="slidenum">
              <a:rPr lang="en-US" smtClean="0"/>
              <a:pPr/>
              <a:t>5</a:t>
            </a:fld>
            <a:endParaRPr lang="en-US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000125" y="2428875"/>
          <a:ext cx="3717925" cy="3143250"/>
        </p:xfrm>
        <a:graphic>
          <a:graphicData uri="http://schemas.openxmlformats.org/presentationml/2006/ole">
            <p:oleObj spid="_x0000_s87042" name="Bitmap Image" r:id="rId3" imgW="4619048" imgH="3905795" progId="PBrush">
              <p:embed/>
            </p:oleObj>
          </a:graphicData>
        </a:graphic>
      </p:graphicFrame>
      <p:pic>
        <p:nvPicPr>
          <p:cNvPr id="205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9025" y="2428875"/>
            <a:ext cx="3805238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 in 2410 Tank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The “Device Live List” window will show all devices that the 2410 have detected on the tank bus since it was powered up or restarted.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477" y="2420888"/>
            <a:ext cx="8088979" cy="324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 in 2410 Tank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“Manual Control of Relay” window it is possible to change state for a Virtual Relay to test the relay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6120680" cy="365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functions in 2410 Tank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“Simulation” – set the 2410 in simulation mode</a:t>
            </a:r>
          </a:p>
          <a:p>
            <a:pPr lvl="1"/>
            <a:r>
              <a:rPr lang="en-US" sz="1800" dirty="0" smtClean="0"/>
              <a:t>e.g. when communication to DCS system is tested or for demo. The simulated parameter values can be changed via “View Holding Register” window.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558169"/>
            <a:ext cx="5256584" cy="389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 in 2410 Tank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“Write Protect” – write protect the device database. </a:t>
            </a:r>
          </a:p>
          <a:p>
            <a:pPr lvl="1"/>
            <a:r>
              <a:rPr lang="en-US" sz="2000" dirty="0" smtClean="0"/>
              <a:t>Required if the device is included in a custody transfer approved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492896"/>
            <a:ext cx="36957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 in 2410 Tank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Delta Level calculation</a:t>
            </a:r>
          </a:p>
          <a:p>
            <a:pPr lvl="1"/>
            <a:r>
              <a:rPr lang="en-US" sz="2000" dirty="0" smtClean="0"/>
              <a:t>Setup via “View Holding Registers” window </a:t>
            </a:r>
          </a:p>
          <a:p>
            <a:pPr lvl="1"/>
            <a:r>
              <a:rPr lang="en-US" sz="2000" dirty="0" smtClean="0"/>
              <a:t>The “Delta Level” parameter can be alarm handled via 2410 Virtual Relay function. </a:t>
            </a:r>
          </a:p>
          <a:p>
            <a:pPr lvl="1"/>
            <a:r>
              <a:rPr lang="en-US" sz="2000" dirty="0" smtClean="0"/>
              <a:t>E.g. if 5900S 2-in-1 is used on one tank the diff between the level values can be monitored by the 2410.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650" y="1664339"/>
            <a:ext cx="4095750" cy="3630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 in 5900S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Custody Transfer Configuration</a:t>
            </a:r>
          </a:p>
          <a:p>
            <a:r>
              <a:rPr lang="en-US" sz="2400" dirty="0" smtClean="0"/>
              <a:t>Write Protect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04864"/>
            <a:ext cx="2749944" cy="436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204864"/>
            <a:ext cx="337008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functions in ATD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5584676" cy="2294508"/>
          </a:xfrm>
        </p:spPr>
        <p:txBody>
          <a:bodyPr/>
          <a:lstStyle/>
          <a:p>
            <a:r>
              <a:rPr lang="en-US" sz="2400" dirty="0" smtClean="0"/>
              <a:t>Custody Transfer Configuration</a:t>
            </a:r>
          </a:p>
          <a:p>
            <a:r>
              <a:rPr lang="en-US" sz="2400" dirty="0" smtClean="0"/>
              <a:t>The ATD “Write Protect” window only </a:t>
            </a:r>
            <a:r>
              <a:rPr lang="en-US" sz="2400" dirty="0" err="1" smtClean="0"/>
              <a:t>showa</a:t>
            </a:r>
            <a:r>
              <a:rPr lang="en-US" sz="2400" dirty="0" smtClean="0"/>
              <a:t> the write protect state. </a:t>
            </a:r>
          </a:p>
          <a:p>
            <a:r>
              <a:rPr lang="en-US" sz="2400" dirty="0" smtClean="0"/>
              <a:t>2230 and 2240S need to be write protected via hardware switch.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268760"/>
            <a:ext cx="268393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501008"/>
            <a:ext cx="5516413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Service Functions</a:t>
            </a:r>
          </a:p>
        </p:txBody>
      </p:sp>
      <p:sp>
        <p:nvSpPr>
          <p:cNvPr id="58371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Read database from device and store on disk</a:t>
            </a:r>
          </a:p>
          <a:p>
            <a:r>
              <a:rPr lang="sv-SE" sz="2000" smtClean="0"/>
              <a:t>Restore device database with previously saved database</a:t>
            </a:r>
          </a:p>
          <a:p>
            <a:r>
              <a:rPr lang="sv-SE" sz="2000" smtClean="0"/>
              <a:t>View read only registers, status, measured/calculated values</a:t>
            </a:r>
          </a:p>
          <a:p>
            <a:r>
              <a:rPr lang="sv-SE" sz="2000" smtClean="0"/>
              <a:t>Store individually changed values</a:t>
            </a:r>
          </a:p>
          <a:p>
            <a:r>
              <a:rPr lang="sv-SE" sz="2000" smtClean="0"/>
              <a:t>View gauge status</a:t>
            </a:r>
          </a:p>
          <a:p>
            <a:r>
              <a:rPr lang="sv-SE" sz="2000" smtClean="0"/>
              <a:t>Restart gauge</a:t>
            </a:r>
          </a:p>
          <a:p>
            <a:r>
              <a:rPr lang="sv-SE" sz="2000" smtClean="0"/>
              <a:t>Upgrade gauge firmware</a:t>
            </a:r>
          </a:p>
          <a:p>
            <a:r>
              <a:rPr lang="sv-SE" sz="2000" smtClean="0"/>
              <a:t>Calibrate gauge</a:t>
            </a:r>
          </a:p>
          <a:p>
            <a:r>
              <a:rPr lang="sv-SE" sz="2000" smtClean="0"/>
              <a:t>View gauge configuration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C92D96-BE7F-4F86-8379-9559519AFDB8}" type="slidenum">
              <a:rPr lang="en-US" smtClean="0"/>
              <a:pPr/>
              <a:t>57</a:t>
            </a:fld>
            <a:endParaRPr lang="en-US" smtClean="0"/>
          </a:p>
        </p:txBody>
      </p:sp>
      <p:pic>
        <p:nvPicPr>
          <p:cNvPr id="58376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5" y="1206500"/>
            <a:ext cx="2950909" cy="441486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Load default database for device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“View Holding Registers“ window is used to send the command loading default database.</a:t>
            </a:r>
          </a:p>
          <a:p>
            <a:r>
              <a:rPr lang="en-US" sz="2000" smtClean="0"/>
              <a:t>5900S, write value 65510 to HREG 65510.</a:t>
            </a:r>
          </a:p>
          <a:p>
            <a:r>
              <a:rPr lang="en-US" sz="2000" smtClean="0"/>
              <a:t>2410 Tank Hub, write value 65510 to HREG 65510.</a:t>
            </a:r>
          </a:p>
          <a:p>
            <a:endParaRPr lang="sv-S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597129"/>
            <a:ext cx="3456384" cy="306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597129"/>
            <a:ext cx="3456384" cy="306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default database for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2410 Tank Hub</a:t>
            </a:r>
          </a:p>
          <a:p>
            <a:pPr lvl="1"/>
            <a:r>
              <a:rPr lang="en-US" sz="1600" dirty="0" smtClean="0"/>
              <a:t>After loading default database the units is set to metric units</a:t>
            </a:r>
          </a:p>
          <a:p>
            <a:pPr lvl="1"/>
            <a:r>
              <a:rPr lang="en-US" sz="1600" dirty="0" smtClean="0"/>
              <a:t>If imperial units are used it is important to re-configure the value unit configuration in the 2410 Tank Hub.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Open “View Holding Registers“ window.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Read register 6104 “SysCtrl-Trl2_PresCtrl” and change to “</a:t>
            </a:r>
            <a:r>
              <a:rPr lang="en-US" sz="1600" dirty="0" err="1" smtClean="0"/>
              <a:t>Imperial_And_Fahrenheit</a:t>
            </a:r>
            <a:r>
              <a:rPr lang="en-US" sz="1600" dirty="0" smtClean="0"/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Read register 6140 “</a:t>
            </a:r>
            <a:r>
              <a:rPr lang="en-US" sz="1600" dirty="0" err="1" smtClean="0"/>
              <a:t>SysCtrl-StdQ-LevelUnit</a:t>
            </a:r>
            <a:r>
              <a:rPr lang="en-US" sz="1600" dirty="0" smtClean="0"/>
              <a:t>”  to 6156 “</a:t>
            </a:r>
            <a:r>
              <a:rPr lang="en-US" sz="1600" dirty="0" err="1" smtClean="0"/>
              <a:t>SysCtrl-StdQ-FlowRateUnit</a:t>
            </a:r>
            <a:r>
              <a:rPr lang="en-US" sz="1600" dirty="0" smtClean="0"/>
              <a:t>” and change to imperial units (Feet, Feet/h, Fahrenheit, </a:t>
            </a:r>
            <a:r>
              <a:rPr lang="en-US" sz="1600" dirty="0" err="1" smtClean="0"/>
              <a:t>Deg_F</a:t>
            </a:r>
            <a:r>
              <a:rPr lang="en-US" sz="1600" dirty="0" smtClean="0"/>
              <a:t>, </a:t>
            </a:r>
            <a:r>
              <a:rPr lang="en-US" sz="1600" dirty="0" err="1" smtClean="0"/>
              <a:t>Psi_G</a:t>
            </a:r>
            <a:r>
              <a:rPr lang="en-US" sz="1600" dirty="0" smtClean="0"/>
              <a:t>, </a:t>
            </a:r>
            <a:r>
              <a:rPr lang="en-US" sz="1600" dirty="0" err="1" smtClean="0"/>
              <a:t>degAPI</a:t>
            </a:r>
            <a:r>
              <a:rPr lang="en-US" sz="1600" dirty="0" smtClean="0"/>
              <a:t>. Barrels, Barrels/h).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988E-A939-49F3-BAB7-39AFBF2C3B8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571" y="4077072"/>
            <a:ext cx="2448272" cy="2170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851" y="4077072"/>
            <a:ext cx="2835445" cy="251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Protocols</a:t>
            </a:r>
            <a:endParaRPr lang="sv-SE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800" smtClean="0"/>
              <a:t>Two types of protocols</a:t>
            </a:r>
          </a:p>
          <a:p>
            <a:pPr lvl="1"/>
            <a:r>
              <a:rPr lang="sv-SE" sz="1600" smtClean="0"/>
              <a:t>Master</a:t>
            </a:r>
          </a:p>
          <a:p>
            <a:pPr lvl="2"/>
            <a:r>
              <a:rPr lang="sv-SE" sz="1400" smtClean="0"/>
              <a:t>Collects data from field devices</a:t>
            </a:r>
          </a:p>
          <a:p>
            <a:pPr lvl="1"/>
            <a:r>
              <a:rPr lang="sv-SE" sz="1600" smtClean="0"/>
              <a:t>Slave</a:t>
            </a:r>
          </a:p>
          <a:p>
            <a:pPr lvl="2"/>
            <a:r>
              <a:rPr lang="sv-SE" sz="1400" smtClean="0"/>
              <a:t>Sends data to HOST systems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DEC3A1-8D07-4633-A6B8-796B09C29F5E}" type="slidenum">
              <a:rPr lang="en-US" smtClean="0"/>
              <a:pPr/>
              <a:t>6</a:t>
            </a:fld>
            <a:endParaRPr lang="en-US" smtClean="0"/>
          </a:p>
        </p:txBody>
      </p:sp>
      <p:pic>
        <p:nvPicPr>
          <p:cNvPr id="20485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0188" y="2752725"/>
            <a:ext cx="417512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2786063"/>
            <a:ext cx="27146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Protocols</a:t>
            </a:r>
          </a:p>
        </p:txBody>
      </p:sp>
      <p:sp>
        <p:nvSpPr>
          <p:cNvPr id="5734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Real time log</a:t>
            </a:r>
          </a:p>
          <a:p>
            <a:pPr lvl="1"/>
            <a:r>
              <a:rPr lang="sv-SE" sz="2000" dirty="0" smtClean="0"/>
              <a:t>Possible to filter which communication events that are interesting</a:t>
            </a:r>
          </a:p>
          <a:p>
            <a:r>
              <a:rPr lang="sv-SE" sz="2400" dirty="0" smtClean="0"/>
              <a:t>File log</a:t>
            </a:r>
          </a:p>
          <a:p>
            <a:pPr lvl="1"/>
            <a:r>
              <a:rPr lang="sv-SE" sz="2000" dirty="0" smtClean="0"/>
              <a:t>Manual start/stop, automatic start/stop. Specify media size, filter etc. </a:t>
            </a:r>
          </a:p>
          <a:p>
            <a:r>
              <a:rPr lang="sv-SE" sz="2400" dirty="0" smtClean="0"/>
              <a:t>Find device on channel</a:t>
            </a:r>
          </a:p>
          <a:p>
            <a:pPr lvl="1"/>
            <a:r>
              <a:rPr lang="sv-SE" sz="2000" dirty="0" smtClean="0"/>
              <a:t>Will send queries on channel and match replies with the device database</a:t>
            </a:r>
          </a:p>
          <a:p>
            <a:r>
              <a:rPr lang="sv-SE" sz="2400" dirty="0" smtClean="0"/>
              <a:t>Statistics</a:t>
            </a:r>
          </a:p>
          <a:p>
            <a:pPr lvl="1"/>
            <a:r>
              <a:rPr lang="sv-SE" sz="2000" smtClean="0"/>
              <a:t>Counter for e.g. </a:t>
            </a:r>
            <a:r>
              <a:rPr lang="sv-SE" sz="2000" dirty="0" smtClean="0"/>
              <a:t>timeouts and checksum errors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195B21-7B7C-452F-8820-20F948BBBE30}" type="slidenum">
              <a:rPr lang="en-US" smtClean="0"/>
              <a:pPr/>
              <a:t>60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Communication Log</a:t>
            </a:r>
          </a:p>
        </p:txBody>
      </p:sp>
      <p:sp>
        <p:nvSpPr>
          <p:cNvPr id="5124" name="Content Placeholder 5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8176964" cy="4546600"/>
          </a:xfrm>
        </p:spPr>
        <p:txBody>
          <a:bodyPr/>
          <a:lstStyle/>
          <a:p>
            <a:r>
              <a:rPr lang="sv-SE" sz="2000" dirty="0" smtClean="0"/>
              <a:t>All questions sent from TankMaster should be sent only to FCU</a:t>
            </a:r>
          </a:p>
          <a:p>
            <a:pPr lvl="1"/>
            <a:r>
              <a:rPr lang="sv-SE" sz="1600" dirty="0" smtClean="0"/>
              <a:t>C9 HEX = 201 DEC</a:t>
            </a:r>
          </a:p>
          <a:p>
            <a:r>
              <a:rPr lang="sv-SE" sz="2000" dirty="0" smtClean="0"/>
              <a:t>If questions are sent directly to field equipment, communication settings for the device should be set to ”via FCU”</a:t>
            </a:r>
          </a:p>
          <a:p>
            <a:r>
              <a:rPr lang="sv-SE" sz="2000" dirty="0" smtClean="0"/>
              <a:t>If questions are sent directly to field devices it will slow down update rate</a:t>
            </a:r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FD1991-7203-48A2-B5F6-771FD9F22AA6}" type="slidenum">
              <a:rPr lang="en-US" smtClean="0"/>
              <a:pPr/>
              <a:t>61</a:t>
            </a:fld>
            <a:endParaRPr lang="en-US" smtClean="0"/>
          </a:p>
        </p:txBody>
      </p:sp>
      <p:pic>
        <p:nvPicPr>
          <p:cNvPr id="512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017998"/>
            <a:ext cx="4919464" cy="366649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Save Communication Log to file</a:t>
            </a:r>
            <a:endParaRPr lang="sv-SE" dirty="0"/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042111-8177-4537-9742-A37A09470B82}" type="slidenum">
              <a:rPr lang="en-US" smtClean="0"/>
              <a:pPr/>
              <a:t>62</a:t>
            </a:fld>
            <a:endParaRPr lang="en-US" smtClean="0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1214438"/>
            <a:ext cx="32099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5" y="1428750"/>
            <a:ext cx="500062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4857750"/>
            <a:ext cx="69532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Channel Statistics</a:t>
            </a:r>
            <a:endParaRPr lang="sv-SE" dirty="0"/>
          </a:p>
        </p:txBody>
      </p:sp>
      <p:sp>
        <p:nvSpPr>
          <p:cNvPr id="6246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Check the quality of the communication between TM PC and the connected devices</a:t>
            </a:r>
          </a:p>
          <a:p>
            <a:r>
              <a:rPr lang="sv-SE" sz="2400" smtClean="0"/>
              <a:t>View a summray of messages and various error types</a:t>
            </a:r>
          </a:p>
        </p:txBody>
      </p:sp>
      <p:sp>
        <p:nvSpPr>
          <p:cNvPr id="624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FC01B5-CD99-4AB8-B38C-23CF2F5F8898}" type="slidenum">
              <a:rPr lang="en-US" smtClean="0"/>
              <a:pPr/>
              <a:t>63</a:t>
            </a:fld>
            <a:endParaRPr lang="en-US" smtClean="0"/>
          </a:p>
        </p:txBody>
      </p:sp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2492896"/>
            <a:ext cx="2924175" cy="3038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6247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432" y="3194571"/>
            <a:ext cx="4165600" cy="23368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Enable ModbusMaster channel</a:t>
            </a:r>
            <a:endParaRPr lang="sv-SE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Protocol Servers available</a:t>
            </a:r>
          </a:p>
          <a:p>
            <a:r>
              <a:rPr lang="sv-SE" sz="2400" smtClean="0"/>
              <a:t>Up to 8 communication channels/protocol servers</a:t>
            </a:r>
          </a:p>
          <a:p>
            <a:r>
              <a:rPr lang="sv-SE" sz="2400" smtClean="0"/>
              <a:t>MbMaster used for TRL/2 bus</a:t>
            </a:r>
          </a:p>
          <a:p>
            <a:endParaRPr lang="sv-SE" sz="240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DF167D-BAF1-4619-85C5-37FCB339B667}" type="slidenum">
              <a:rPr lang="en-US" smtClean="0"/>
              <a:pPr/>
              <a:t>7</a:t>
            </a:fld>
            <a:endParaRPr lang="en-US" smtClean="0"/>
          </a:p>
        </p:txBody>
      </p:sp>
      <p:pic>
        <p:nvPicPr>
          <p:cNvPr id="2150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2643188"/>
            <a:ext cx="509905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Modbus Master Channel</a:t>
            </a:r>
          </a:p>
        </p:txBody>
      </p:sp>
      <p:sp>
        <p:nvSpPr>
          <p:cNvPr id="22531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Port :The COM port that the Rosemount 2180 will be connected to</a:t>
            </a:r>
          </a:p>
          <a:p>
            <a:r>
              <a:rPr lang="sv-SE" sz="1800" dirty="0" smtClean="0"/>
              <a:t>Baud rate: 4800</a:t>
            </a:r>
          </a:p>
          <a:p>
            <a:r>
              <a:rPr lang="sv-SE" sz="1800" dirty="0" smtClean="0"/>
              <a:t>Stop bits: 1</a:t>
            </a:r>
          </a:p>
          <a:p>
            <a:r>
              <a:rPr lang="sv-SE" sz="1800" dirty="0" smtClean="0"/>
              <a:t>Parity: None</a:t>
            </a:r>
          </a:p>
          <a:p>
            <a:r>
              <a:rPr lang="en-US" sz="1800" dirty="0" smtClean="0"/>
              <a:t>Modem: FBM if a Rosemount 2180 is used.</a:t>
            </a:r>
          </a:p>
          <a:p>
            <a:r>
              <a:rPr lang="sv-SE" sz="1800" dirty="0" smtClean="0"/>
              <a:t>Handshaking: </a:t>
            </a:r>
          </a:p>
          <a:p>
            <a:r>
              <a:rPr lang="sv-SE" sz="1800" dirty="0" smtClean="0"/>
              <a:t>	FBM: RTS/CTS/DTR/DSR</a:t>
            </a:r>
          </a:p>
          <a:p>
            <a:r>
              <a:rPr lang="sv-SE" sz="1800" dirty="0" smtClean="0"/>
              <a:t>	RS485: RTS/CTS</a:t>
            </a:r>
          </a:p>
          <a:p>
            <a:r>
              <a:rPr lang="sv-SE" sz="1800" dirty="0" smtClean="0"/>
              <a:t>	RS232: None</a:t>
            </a:r>
          </a:p>
          <a:p>
            <a:r>
              <a:rPr lang="sv-SE" sz="1800" dirty="0" smtClean="0"/>
              <a:t>Reply timeout 1000 ms</a:t>
            </a:r>
          </a:p>
          <a:p>
            <a:r>
              <a:rPr lang="sv-SE" sz="1800" dirty="0" smtClean="0"/>
              <a:t>Retries 3</a:t>
            </a:r>
          </a:p>
          <a:p>
            <a:endParaRPr lang="sv-SE" sz="1800" dirty="0" smtClean="0"/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E116B9-CB5E-44EF-A859-B4F814D295E6}" type="slidenum">
              <a:rPr lang="en-US" smtClean="0"/>
              <a:pPr/>
              <a:t>8</a:t>
            </a:fld>
            <a:endParaRPr lang="en-US" smtClean="0"/>
          </a:p>
        </p:txBody>
      </p:sp>
      <p:pic>
        <p:nvPicPr>
          <p:cNvPr id="901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369" y="1844824"/>
            <a:ext cx="4417127" cy="301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7E44A3-693A-4DB4-BCAE-601AAB90BC48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Installing FCU 2160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4886325" cy="33432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grpSp>
        <p:nvGrpSpPr>
          <p:cNvPr id="10" name="Group 9"/>
          <p:cNvGrpSpPr/>
          <p:nvPr/>
        </p:nvGrpSpPr>
        <p:grpSpPr>
          <a:xfrm>
            <a:off x="1691680" y="1988840"/>
            <a:ext cx="5328592" cy="3606924"/>
            <a:chOff x="1763688" y="2132856"/>
            <a:chExt cx="5328592" cy="3606924"/>
          </a:xfrm>
        </p:grpSpPr>
        <p:pic>
          <p:nvPicPr>
            <p:cNvPr id="2356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2348880"/>
              <a:ext cx="5324475" cy="3390900"/>
            </a:xfrm>
            <a:prstGeom prst="rect">
              <a:avLst/>
            </a:prstGeom>
            <a:noFill/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</p:pic>
        <p:pic>
          <p:nvPicPr>
            <p:cNvPr id="23561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3688" y="2132856"/>
              <a:ext cx="5328592" cy="257835"/>
            </a:xfrm>
            <a:prstGeom prst="rect">
              <a:avLst/>
            </a:prstGeom>
            <a:noFill/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</p:pic>
      </p:grpSp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3501008"/>
            <a:ext cx="3781425" cy="20288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6&quot;&gt;&lt;property id=&quot;20148&quot; value=&quot;5&quot;/&gt;&lt;property id=&quot;20300&quot; value=&quot;Slide 2 - &amp;quot;Lesson Goal&amp;quot;&quot;/&gt;&lt;property id=&quot;20307&quot; value=&quot;265&quot;/&gt;&lt;/object&gt;&lt;object type=&quot;3&quot; unique_id=&quot;10007&quot;&gt;&lt;property id=&quot;20148&quot; value=&quot;5&quot;/&gt;&lt;property id=&quot;20300&quot; value=&quot;Slide 3 - &amp;quot;Main Window&amp;quot;&quot;/&gt;&lt;property id=&quot;20307&quot; value=&quot;266&quot;/&gt;&lt;/object&gt;&lt;object type=&quot;3&quot; unique_id=&quot;10010&quot;&gt;&lt;property id=&quot;20148&quot; value=&quot;5&quot;/&gt;&lt;property id=&quot;20300&quot; value=&quot;Slide 8 - &amp;quot;Modbus Master Channel&amp;quot;&quot;/&gt;&lt;property id=&quot;20307&quot; value=&quot;269&quot;/&gt;&lt;/object&gt;&lt;object type=&quot;3&quot; unique_id=&quot;10011&quot;&gt;&lt;property id=&quot;20148&quot; value=&quot;5&quot;/&gt;&lt;property id=&quot;20300&quot; value=&quot;Slide 9 - &amp;quot;Installing FCU 2160&amp;quot;&quot;/&gt;&lt;property id=&quot;20307&quot; value=&quot;270&quot;/&gt;&lt;/object&gt;&lt;object type=&quot;3&quot; unique_id=&quot;10012&quot;&gt;&lt;property id=&quot;20148&quot; value=&quot;5&quot;/&gt;&lt;property id=&quot;20300&quot; value=&quot;Slide 10 - &amp;quot;Bus Configuration&amp;quot;&quot;/&gt;&lt;property id=&quot;20307&quot; value=&quot;271&quot;/&gt;&lt;/object&gt;&lt;object type=&quot;3&quot; unique_id=&quot;10013&quot;&gt;&lt;property id=&quot;20148&quot; value=&quot;5&quot;/&gt;&lt;property id=&quot;20300&quot; value=&quot;Slide 11 - &amp;quot;Slave Database Configuration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Slave Database Configuration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Installing 2410 Tank Hub&amp;quot;&quot;/&gt;&lt;property id=&quot;20307&quot; value=&quot;274&quot;/&gt;&lt;/object&gt;&lt;object type=&quot;3&quot; unique_id=&quot;10018&quot;&gt;&lt;property id=&quot;20148&quot; value=&quot;5&quot;/&gt;&lt;property id=&quot;20300&quot; value=&quot;Slide 17 - &amp;quot;2410 Tank Hub Local Display&amp;quot;&quot;/&gt;&lt;property id=&quot;20307&quot; value=&quot;277&quot;/&gt;&lt;/object&gt;&lt;object type=&quot;3&quot; unique_id=&quot;10019&quot;&gt;&lt;property id=&quot;20148&quot; value=&quot;5&quot;/&gt;&lt;property id=&quot;20300&quot; value=&quot;Slide 18 - &amp;quot;2410 Tank Hub Summary&amp;quot;&quot;/&gt;&lt;property id=&quot;20307&quot; value=&quot;278&quot;/&gt;&lt;/object&gt;&lt;object type=&quot;3&quot; unique_id=&quot;10020&quot;&gt;&lt;property id=&quot;20148&quot; value=&quot;5&quot;/&gt;&lt;property id=&quot;20300&quot; value=&quot;Slide 19 - &amp;quot;Automatic Installation of Devices&amp;quot;&quot;/&gt;&lt;property id=&quot;20307&quot; value=&quot;279&quot;/&gt;&lt;/object&gt;&lt;object type=&quot;3&quot; unique_id=&quot;10023&quot;&gt;&lt;property id=&quot;20148&quot; value=&quot;5&quot;/&gt;&lt;property id=&quot;20300&quot; value=&quot;Slide 21 - &amp;quot;Configuring Rosemount 5900S&amp;quot;&quot;/&gt;&lt;property id=&quot;20307&quot; value=&quot;282&quot;/&gt;&lt;/object&gt;&lt;object type=&quot;3&quot; unique_id=&quot;10025&quot;&gt;&lt;property id=&quot;20148&quot; value=&quot;5&quot;/&gt;&lt;property id=&quot;20300&quot; value=&quot;Slide 22 - &amp;quot;Configuring Rosemount 5900S&amp;quot;&quot;/&gt;&lt;property id=&quot;20307&quot; value=&quot;281&quot;/&gt;&lt;/object&gt;&lt;object type=&quot;3&quot; unique_id=&quot;10027&quot;&gt;&lt;property id=&quot;20148&quot; value=&quot;5&quot;/&gt;&lt;property id=&quot;20300&quot; value=&quot;Slide 23 - &amp;quot;5900S Advanced Configuration&amp;quot;&quot;/&gt;&lt;property id=&quot;20307&quot; value=&quot;298&quot;/&gt;&lt;/object&gt;&lt;object type=&quot;3&quot; unique_id=&quot;10028&quot;&gt;&lt;property id=&quot;20148&quot; value=&quot;5&quot;/&gt;&lt;property id=&quot;20300&quot; value=&quot;Slide 31 - &amp;quot;5900S Calibration&amp;quot;&quot;/&gt;&lt;property id=&quot;20307&quot; value=&quot;303&quot;/&gt;&lt;/object&gt;&lt;object type=&quot;3&quot; unique_id=&quot;10029&quot;&gt;&lt;property id=&quot;20148&quot; value=&quot;5&quot;/&gt;&lt;property id=&quot;20300&quot; value=&quot;Slide 34 - &amp;quot;Configuring Rosemount 5400&amp;quot;&quot;/&gt;&lt;property id=&quot;20307&quot; value=&quot;284&quot;/&gt;&lt;/object&gt;&lt;object type=&quot;3&quot; unique_id=&quot;10030&quot;&gt;&lt;property id=&quot;20148&quot; value=&quot;5&quot;/&gt;&lt;property id=&quot;20300&quot; value=&quot;Slide 35 - &amp;quot;Configuring Rosemount 5400&amp;quot;&quot;/&gt;&lt;property id=&quot;20307&quot; value=&quot;285&quot;/&gt;&lt;/object&gt;&lt;object type=&quot;3&quot; unique_id=&quot;10032&quot;&gt;&lt;property id=&quot;20148&quot; value=&quot;5&quot;/&gt;&lt;property id=&quot;20300&quot; value=&quot;Slide 36 - &amp;quot;Configuring Rosemount 5300&amp;quot;&quot;/&gt;&lt;property id=&quot;20307&quot; value=&quot;287&quot;/&gt;&lt;/object&gt;&lt;object type=&quot;3&quot; unique_id=&quot;10034&quot;&gt;&lt;property id=&quot;20148&quot; value=&quot;5&quot;/&gt;&lt;property id=&quot;20300&quot; value=&quot;Slide 37 - &amp;quot;Configuring Rosemount 5300&amp;quot;&quot;/&gt;&lt;property id=&quot;20307&quot; value=&quot;289&quot;/&gt;&lt;/object&gt;&lt;object type=&quot;3&quot; unique_id=&quot;10042&quot;&gt;&lt;property id=&quot;20148&quot; value=&quot;5&quot;/&gt;&lt;property id=&quot;20300&quot; value=&quot;Slide 44 - &amp;quot;Installing Tanks&amp;quot;&quot;/&gt;&lt;property id=&quot;20307&quot; value=&quot;305&quot;/&gt;&lt;/object&gt;&lt;object type=&quot;3&quot; unique_id=&quot;10044&quot;&gt;&lt;property id=&quot;20148&quot; value=&quot;5&quot;/&gt;&lt;property id=&quot;20300&quot; value=&quot;Slide 46 - &amp;quot;Installing Tanks&amp;quot;&quot;/&gt;&lt;property id=&quot;20307&quot; value=&quot;307&quot;/&gt;&lt;/object&gt;&lt;object type=&quot;3&quot; unique_id=&quot;10046&quot;&gt;&lt;property id=&quot;20148&quot; value=&quot;5&quot;/&gt;&lt;property id=&quot;20300&quot; value=&quot;Slide 47 - &amp;quot;Installing Tanks&amp;quot;&quot;/&gt;&lt;property id=&quot;20307&quot; value=&quot;309&quot;/&gt;&lt;/object&gt;&lt;object type=&quot;3&quot; unique_id=&quot;10047&quot;&gt;&lt;property id=&quot;20148&quot; value=&quot;5&quot;/&gt;&lt;property id=&quot;20300&quot; value=&quot;Slide 48 - &amp;quot;Viewing Tanks In Winsetup&amp;quot;&quot;/&gt;&lt;property id=&quot;20307&quot; value=&quot;310&quot;/&gt;&lt;/object&gt;&lt;object type=&quot;3&quot; unique_id=&quot;10048&quot;&gt;&lt;property id=&quot;20148&quot; value=&quot;5&quot;/&gt;&lt;property id=&quot;20300&quot; value=&quot;Slide 61 - &amp;quot;Communication Log&amp;quot;&quot;/&gt;&lt;property id=&quot;20307&quot; value=&quot;311&quot;/&gt;&lt;/object&gt;&lt;object type=&quot;3&quot; unique_id=&quot;10049&quot;&gt;&lt;property id=&quot;20148&quot; value=&quot;5&quot;/&gt;&lt;property id=&quot;20300&quot; value=&quot;Slide 60 - &amp;quot;Protocols&amp;quot;&quot;/&gt;&lt;property id=&quot;20307&quot; value=&quot;312&quot;/&gt;&lt;/object&gt;&lt;object type=&quot;3&quot; unique_id=&quot;10050&quot;&gt;&lt;property id=&quot;20148&quot; value=&quot;5&quot;/&gt;&lt;property id=&quot;20300&quot; value=&quot;Slide 57 - &amp;quot;Service Functions&amp;quot;&quot;/&gt;&lt;property id=&quot;20307&quot; value=&quot;313&quot;/&gt;&lt;/object&gt;&lt;object type=&quot;3&quot; unique_id=&quot;10522&quot;&gt;&lt;property id=&quot;20148&quot; value=&quot;5&quot;/&gt;&lt;property id=&quot;20300&quot; value=&quot;Slide 6 - &amp;quot;Protocols&amp;quot;&quot;/&gt;&lt;property id=&quot;20307&quot; value=&quot;316&quot;/&gt;&lt;/object&gt;&lt;object type=&quot;3&quot; unique_id=&quot;10523&quot;&gt;&lt;property id=&quot;20148&quot; value=&quot;5&quot;/&gt;&lt;property id=&quot;20300&quot; value=&quot;Slide 7 - &amp;quot;Enable ModbusMaster channel&amp;quot;&quot;/&gt;&lt;property id=&quot;20307&quot; value=&quot;317&quot;/&gt;&lt;/object&gt;&lt;object type=&quot;3&quot; unique_id=&quot;10786&quot;&gt;&lt;property id=&quot;20148&quot; value=&quot;5&quot;/&gt;&lt;property id=&quot;20300&quot; value=&quot;Slide 43 - &amp;quot;System Units - Reminder&amp;quot;&quot;/&gt;&lt;property id=&quot;20307&quot; value=&quot;318&quot;/&gt;&lt;/object&gt;&lt;object type=&quot;3&quot; unique_id=&quot;10946&quot;&gt;&lt;property id=&quot;20148&quot; value=&quot;5&quot;/&gt;&lt;property id=&quot;20300&quot; value=&quot;Slide 45 - &amp;quot;Installing Tanks&amp;quot;&quot;/&gt;&lt;property id=&quot;20307&quot; value=&quot;319&quot;/&gt;&lt;/object&gt;&lt;object type=&quot;3&quot; unique_id=&quot;10947&quot;&gt;&lt;property id=&quot;20148&quot; value=&quot;5&quot;/&gt;&lt;property id=&quot;20300&quot; value=&quot;Slide 4 - &amp;quot;Installation Procedure&amp;quot;&quot;/&gt;&lt;property id=&quot;20307&quot; value=&quot;326&quot;/&gt;&lt;/object&gt;&lt;object type=&quot;3&quot; unique_id=&quot;10948&quot;&gt;&lt;property id=&quot;20148&quot; value=&quot;5&quot;/&gt;&lt;property id=&quot;20300&quot; value=&quot;Slide 5 - &amp;quot;System Units&amp;quot;&quot;/&gt;&lt;property id=&quot;20307&quot; value=&quot;327&quot;/&gt;&lt;/object&gt;&lt;object type=&quot;3&quot; unique_id=&quot;10949&quot;&gt;&lt;property id=&quot;20148&quot; value=&quot;5&quot;/&gt;&lt;property id=&quot;20300&quot; value=&quot;Slide 14 - &amp;quot;2410 Tank Database&amp;quot;&quot;/&gt;&lt;property id=&quot;20307&quot; value=&quot;328&quot;/&gt;&lt;/object&gt;&lt;object type=&quot;3&quot; unique_id=&quot;10950&quot;&gt;&lt;property id=&quot;20148&quot; value=&quot;5&quot;/&gt;&lt;property id=&quot;20300&quot; value=&quot;Slide 15 - &amp;quot;2410 Tank Database Config&amp;quot;&quot;/&gt;&lt;property id=&quot;20307&quot; value=&quot;329&quot;/&gt;&lt;/object&gt;&lt;object type=&quot;3&quot; unique_id=&quot;10951&quot;&gt;&lt;property id=&quot;20148&quot; value=&quot;5&quot;/&gt;&lt;property id=&quot;20300&quot; value=&quot;Slide 16 - &amp;quot;2410 Device Tags&amp;quot;&quot;/&gt;&lt;property id=&quot;20307&quot; value=&quot;330&quot;/&gt;&lt;/object&gt;&lt;object type=&quot;3&quot; unique_id=&quot;10952&quot;&gt;&lt;property id=&quot;20148&quot; value=&quot;5&quot;/&gt;&lt;property id=&quot;20300&quot; value=&quot;Slide 20 - &amp;quot;Configuration of Level Devices&amp;quot;&quot;/&gt;&lt;property id=&quot;20307&quot; value=&quot;341&quot;/&gt;&lt;/object&gt;&lt;object type=&quot;3&quot; unique_id=&quot;10953&quot;&gt;&lt;property id=&quot;20148&quot; value=&quot;5&quot;/&gt;&lt;property id=&quot;20300&quot; value=&quot;Slide 24 - &amp;quot;5900S Tank Scan&amp;quot;&quot;/&gt;&lt;property id=&quot;20307&quot; value=&quot;342&quot;/&gt;&lt;/object&gt;&lt;object type=&quot;3&quot; unique_id=&quot;10954&quot;&gt;&lt;property id=&quot;20148&quot; value=&quot;5&quot;/&gt;&lt;property id=&quot;20300&quot; value=&quot;Slide 25 - &amp;quot;5900S Empty Tank Handling&amp;quot;&quot;/&gt;&lt;property id=&quot;20307&quot; value=&quot;343&quot;/&gt;&lt;/object&gt;&lt;object type=&quot;3&quot; unique_id=&quot;10955&quot;&gt;&lt;property id=&quot;20148&quot; value=&quot;5&quot;/&gt;&lt;property id=&quot;20300&quot; value=&quot;Slide 26 - &amp;quot;5900S Surface Echo Tracking&amp;quot;&quot;/&gt;&lt;property id=&quot;20307&quot; value=&quot;344&quot;/&gt;&lt;/object&gt;&lt;object type=&quot;3&quot; unique_id=&quot;10956&quot;&gt;&lt;property id=&quot;20148&quot; value=&quot;5&quot;/&gt;&lt;property id=&quot;20300&quot; value=&quot;Slide 27 - &amp;quot;5900S Filter Setting&amp;quot;&quot;/&gt;&lt;property id=&quot;20307&quot; value=&quot;345&quot;/&gt;&lt;/object&gt;&lt;object type=&quot;3&quot; unique_id=&quot;10957&quot;&gt;&lt;property id=&quot;20148&quot; value=&quot;5&quot;/&gt;&lt;property id=&quot;20300&quot; value=&quot;Slide 28 - &amp;quot;5900S Safety Alarm (SIL)&amp;quot;&quot;/&gt;&lt;property id=&quot;20307&quot; value=&quot;346&quot;/&gt;&lt;/object&gt;&lt;object type=&quot;3&quot; unique_id=&quot;10958&quot;&gt;&lt;property id=&quot;20148&quot; value=&quot;5&quot;/&gt;&lt;property id=&quot;20300&quot; value=&quot;Slide 29 - &amp;quot;5900S Safety Alarm (SIL)&amp;quot;&quot;/&gt;&lt;property id=&quot;20307&quot; value=&quot;347&quot;/&gt;&lt;/object&gt;&lt;object type=&quot;3&quot; unique_id=&quot;10959&quot;&gt;&lt;property id=&quot;20148&quot; value=&quot;5&quot;/&gt;&lt;property id=&quot;20300&quot; value=&quot;Slide 30 - &amp;quot;5900S Safety Alarm (SIL)&amp;quot;&quot;/&gt;&lt;property id=&quot;20307&quot; value=&quot;348&quot;/&gt;&lt;/object&gt;&lt;object type=&quot;3&quot; unique_id=&quot;10960&quot;&gt;&lt;property id=&quot;20148&quot; value=&quot;5&quot;/&gt;&lt;property id=&quot;20300&quot; value=&quot;Slide 32 - &amp;quot;Configuring Auxiliary Tank Device&amp;quot;&quot;/&gt;&lt;property id=&quot;20307&quot; value=&quot;337&quot;/&gt;&lt;/object&gt;&lt;object type=&quot;3&quot; unique_id=&quot;10961&quot;&gt;&lt;property id=&quot;20148&quot; value=&quot;5&quot;/&gt;&lt;property id=&quot;20300&quot; value=&quot;Slide 33 - &amp;quot;Configuring Auxiliary Tank Device&amp;quot;&quot;/&gt;&lt;property id=&quot;20307&quot; value=&quot;331&quot;/&gt;&lt;/object&gt;&lt;object type=&quot;3&quot; unique_id=&quot;10962&quot;&gt;&lt;property id=&quot;20148&quot; value=&quot;5&quot;/&gt;&lt;property id=&quot;20300&quot; value=&quot;Slide 38 - &amp;quot;Installing &amp;amp; Configuring Rex&amp;quot;&quot;/&gt;&lt;property id=&quot;20307&quot; value=&quot;338&quot;/&gt;&lt;/object&gt;&lt;object type=&quot;3&quot; unique_id=&quot;10963&quot;&gt;&lt;property id=&quot;20148&quot; value=&quot;5&quot;/&gt;&lt;property id=&quot;20300&quot; value=&quot;Slide 39 - &amp;quot;Installing &amp;amp; Configuring Rex&amp;quot;&quot;/&gt;&lt;property id=&quot;20307&quot; value=&quot;339&quot;/&gt;&lt;/object&gt;&lt;object type=&quot;3&quot; unique_id=&quot;10964&quot;&gt;&lt;property id=&quot;20148&quot; value=&quot;5&quot;/&gt;&lt;property id=&quot;20300&quot; value=&quot;Slide 40 - &amp;quot;Installing &amp;amp; Configuring Rex&amp;quot;&quot;/&gt;&lt;property id=&quot;20307&quot; value=&quot;323&quot;/&gt;&lt;/object&gt;&lt;object type=&quot;3&quot; unique_id=&quot;10965&quot;&gt;&lt;property id=&quot;20148&quot; value=&quot;5&quot;/&gt;&lt;property id=&quot;20300&quot; value=&quot;Slide 41 - &amp;quot;Installing &amp;amp; Configuring Pro&amp;quot;&quot;/&gt;&lt;property id=&quot;20307&quot; value=&quot;340&quot;/&gt;&lt;/object&gt;&lt;object type=&quot;3&quot; unique_id=&quot;10966&quot;&gt;&lt;property id=&quot;20148&quot; value=&quot;5&quot;/&gt;&lt;property id=&quot;20300&quot; value=&quot;Slide 42 - &amp;quot;Installing &amp;amp; Configuring Pro&amp;quot;&quot;/&gt;&lt;property id=&quot;20307&quot; value=&quot;324&quot;/&gt;&lt;/object&gt;&lt;object type=&quot;3&quot; unique_id=&quot;10967&quot;&gt;&lt;property id=&quot;20148&quot; value=&quot;5&quot;/&gt;&lt;property id=&quot;20300&quot; value=&quot;Slide 49 - &amp;quot;Other functions&amp;quot;&quot;/&gt;&lt;property id=&quot;20307&quot; value=&quot;352&quot;/&gt;&lt;/object&gt;&lt;object type=&quot;3&quot; unique_id=&quot;10968&quot;&gt;&lt;property id=&quot;20148&quot; value=&quot;5&quot;/&gt;&lt;property id=&quot;20300&quot; value=&quot;Slide 50 - &amp;quot;Other functions in 2410 Tank Hub&amp;quot;&quot;/&gt;&lt;property id=&quot;20307&quot; value=&quot;353&quot;/&gt;&lt;/object&gt;&lt;object type=&quot;3&quot; unique_id=&quot;10969&quot;&gt;&lt;property id=&quot;20148&quot; value=&quot;5&quot;/&gt;&lt;property id=&quot;20300&quot; value=&quot;Slide 51 - &amp;quot;Other functions in 2410 Tank Hub&amp;quot;&quot;/&gt;&lt;property id=&quot;20307&quot; value=&quot;354&quot;/&gt;&lt;/object&gt;&lt;object type=&quot;3&quot; unique_id=&quot;10970&quot;&gt;&lt;property id=&quot;20148&quot; value=&quot;5&quot;/&gt;&lt;property id=&quot;20300&quot; value=&quot;Slide 52 - &amp;quot;Other functions in 2410 Tank Hub&amp;quot;&quot;/&gt;&lt;property id=&quot;20307&quot; value=&quot;355&quot;/&gt;&lt;/object&gt;&lt;object type=&quot;3&quot; unique_id=&quot;10971&quot;&gt;&lt;property id=&quot;20148&quot; value=&quot;5&quot;/&gt;&lt;property id=&quot;20300&quot; value=&quot;Slide 53 - &amp;quot;Other functions in 2410 Tank Hub&amp;quot;&quot;/&gt;&lt;property id=&quot;20307&quot; value=&quot;356&quot;/&gt;&lt;/object&gt;&lt;object type=&quot;3&quot; unique_id=&quot;10972&quot;&gt;&lt;property id=&quot;20148&quot; value=&quot;5&quot;/&gt;&lt;property id=&quot;20300&quot; value=&quot;Slide 54 - &amp;quot;Other functions in 2410 Tank Hub&amp;quot;&quot;/&gt;&lt;property id=&quot;20307&quot; value=&quot;357&quot;/&gt;&lt;/object&gt;&lt;object type=&quot;3&quot; unique_id=&quot;10973&quot;&gt;&lt;property id=&quot;20148&quot; value=&quot;5&quot;/&gt;&lt;property id=&quot;20300&quot; value=&quot;Slide 55 - &amp;quot;Other functions in 5900S&amp;quot;&quot;/&gt;&lt;property id=&quot;20307&quot; value=&quot;358&quot;/&gt;&lt;/object&gt;&lt;object type=&quot;3&quot; unique_id=&quot;10974&quot;&gt;&lt;property id=&quot;20148&quot; value=&quot;5&quot;/&gt;&lt;property id=&quot;20300&quot; value=&quot;Slide 56 - &amp;quot;Other functions in ATD&amp;quot;&quot;/&gt;&lt;property id=&quot;20307&quot; value=&quot;359&quot;/&gt;&lt;/object&gt;&lt;object type=&quot;3&quot; unique_id=&quot;10975&quot;&gt;&lt;property id=&quot;20148&quot; value=&quot;5&quot;/&gt;&lt;property id=&quot;20300&quot; value=&quot;Slide 58 - &amp;quot;Load default database for device&amp;quot;&quot;/&gt;&lt;property id=&quot;20307&quot; value=&quot;349&quot;/&gt;&lt;/object&gt;&lt;object type=&quot;3&quot; unique_id=&quot;10976&quot;&gt;&lt;property id=&quot;20148&quot; value=&quot;5&quot;/&gt;&lt;property id=&quot;20300&quot; value=&quot;Slide 59 - &amp;quot;Load default database for device&amp;quot;&quot;/&gt;&lt;property id=&quot;20307&quot; value=&quot;350&quot;/&gt;&lt;/object&gt;&lt;object type=&quot;3&quot; unique_id=&quot;10977&quot;&gt;&lt;property id=&quot;20148&quot; value=&quot;5&quot;/&gt;&lt;property id=&quot;20300&quot; value=&quot;Slide 62 - &amp;quot;Save Communication Log to file&amp;quot;&quot;/&gt;&lt;property id=&quot;20307&quot; value=&quot;322&quot;/&gt;&lt;/object&gt;&lt;object type=&quot;3&quot; unique_id=&quot;10978&quot;&gt;&lt;property id=&quot;20148&quot; value=&quot;5&quot;/&gt;&lt;property id=&quot;20300&quot; value=&quot;Slide 63 - &amp;quot;Channel Statistics&amp;quot;&quot;/&gt;&lt;property id=&quot;20307&quot; value=&quot;320&quot;/&gt;&lt;/object&gt;&lt;/object&gt;&lt;/object&gt;&lt;/database&gt;"/>
  <p:tag name="ARTICULATE_PROJECT_OPEN" val="0"/>
  <p:tag name="SECTOMILLISECCONVERTED" val="1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3225</TotalTime>
  <Words>1557</Words>
  <Application>Microsoft Office PowerPoint</Application>
  <PresentationFormat>On-screen Show (4:3)</PresentationFormat>
  <Paragraphs>332</Paragraphs>
  <Slides>63</Slides>
  <Notes>12</Notes>
  <HiddenSlides>9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RTG_White</vt:lpstr>
      <vt:lpstr>Bitmap Image</vt:lpstr>
      <vt:lpstr>Slide 1</vt:lpstr>
      <vt:lpstr>Lesson Goal</vt:lpstr>
      <vt:lpstr>Main Window</vt:lpstr>
      <vt:lpstr>Installation Procedure</vt:lpstr>
      <vt:lpstr>System Units</vt:lpstr>
      <vt:lpstr>Protocols</vt:lpstr>
      <vt:lpstr>Enable ModbusMaster channel</vt:lpstr>
      <vt:lpstr>Modbus Master Channel</vt:lpstr>
      <vt:lpstr>Installing FCU 2160</vt:lpstr>
      <vt:lpstr>Bus Configuration</vt:lpstr>
      <vt:lpstr>Slave Database Configuration</vt:lpstr>
      <vt:lpstr>Slave Database Configuration</vt:lpstr>
      <vt:lpstr>Installing 2410 Tank Hub</vt:lpstr>
      <vt:lpstr>2410 Tank Database</vt:lpstr>
      <vt:lpstr>2410 Tank Database Config</vt:lpstr>
      <vt:lpstr>2410 Device Tags</vt:lpstr>
      <vt:lpstr>2410 Tank Hub Local Display</vt:lpstr>
      <vt:lpstr>2410 Tank Hub Summary</vt:lpstr>
      <vt:lpstr>Automatic Installation of Devices</vt:lpstr>
      <vt:lpstr>Configuration of Level Devices</vt:lpstr>
      <vt:lpstr>Configuring Rosemount 5900S</vt:lpstr>
      <vt:lpstr>Configuring Rosemount 5900S</vt:lpstr>
      <vt:lpstr>5900S Advanced Configuration</vt:lpstr>
      <vt:lpstr>5900S Tank Scan</vt:lpstr>
      <vt:lpstr>5900S Empty Tank Handling</vt:lpstr>
      <vt:lpstr>5900S Surface Echo Tracking</vt:lpstr>
      <vt:lpstr>5900S Filter Setting</vt:lpstr>
      <vt:lpstr>5900S Safety Alarm (SIL)</vt:lpstr>
      <vt:lpstr>5900S Safety Alarm (SIL)</vt:lpstr>
      <vt:lpstr>5900S Safety Alarm (SIL)</vt:lpstr>
      <vt:lpstr>5900S Calibration</vt:lpstr>
      <vt:lpstr>Configuring Auxiliary Tank Device</vt:lpstr>
      <vt:lpstr>Configuring Auxiliary Tank Device</vt:lpstr>
      <vt:lpstr>Configuring Rosemount 5400</vt:lpstr>
      <vt:lpstr>Configuring Rosemount 5400</vt:lpstr>
      <vt:lpstr>Configuring Rosemount 5300</vt:lpstr>
      <vt:lpstr>Configuring Rosemount 5300</vt:lpstr>
      <vt:lpstr>Installing &amp; Configuring Rex</vt:lpstr>
      <vt:lpstr>Installing &amp; Configuring Rex</vt:lpstr>
      <vt:lpstr>Installing &amp; Configuring Rex</vt:lpstr>
      <vt:lpstr>Installing &amp; Configuring Pro</vt:lpstr>
      <vt:lpstr>Installing &amp; Configuring Pro</vt:lpstr>
      <vt:lpstr>System Units - Reminder</vt:lpstr>
      <vt:lpstr>Installing Tanks</vt:lpstr>
      <vt:lpstr>Installing Tanks</vt:lpstr>
      <vt:lpstr>Installing Tanks</vt:lpstr>
      <vt:lpstr>Installing Tanks</vt:lpstr>
      <vt:lpstr>Viewing Tanks In Winsetup</vt:lpstr>
      <vt:lpstr>Other functions</vt:lpstr>
      <vt:lpstr>Other functions in 2410 Tank Hub</vt:lpstr>
      <vt:lpstr>Other functions in 2410 Tank Hub</vt:lpstr>
      <vt:lpstr>Other functions in 2410 Tank Hub</vt:lpstr>
      <vt:lpstr>Other functions in 2410 Tank Hub</vt:lpstr>
      <vt:lpstr>Other functions in 2410 Tank Hub</vt:lpstr>
      <vt:lpstr>Other functions in 5900S</vt:lpstr>
      <vt:lpstr>Other functions in ATD</vt:lpstr>
      <vt:lpstr>Service Functions</vt:lpstr>
      <vt:lpstr>Load default database for device</vt:lpstr>
      <vt:lpstr>Load default database for device</vt:lpstr>
      <vt:lpstr>Protocols</vt:lpstr>
      <vt:lpstr>Communication Log</vt:lpstr>
      <vt:lpstr>Save Communication Log to file</vt:lpstr>
      <vt:lpstr>Channel Statistics</vt:lpstr>
    </vt:vector>
  </TitlesOfParts>
  <Company>Saab Marine Electronics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Håkan Bertling</dc:creator>
  <cp:lastModifiedBy>hhjortsberg</cp:lastModifiedBy>
  <cp:revision>284</cp:revision>
  <cp:lastPrinted>2002-02-19T16:21:34Z</cp:lastPrinted>
  <dcterms:created xsi:type="dcterms:W3CDTF">2001-11-09T13:37:27Z</dcterms:created>
  <dcterms:modified xsi:type="dcterms:W3CDTF">2012-07-11T12:25:37Z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 </vt:lpwstr>
  </property>
  <property fmtid="{D5CDD505-2E9C-101B-9397-08002B2CF9AE}" pid="3" name="IssuedBy">
    <vt:lpwstr> </vt:lpwstr>
  </property>
  <property fmtid="{D5CDD505-2E9C-101B-9397-08002B2CF9AE}" pid="4" name="DeptIssuing">
    <vt:lpwstr> 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 </vt:lpwstr>
  </property>
  <property fmtid="{D5CDD505-2E9C-101B-9397-08002B2CF9AE}" pid="9" name="Time">
    <vt:lpwstr> </vt:lpwstr>
  </property>
  <property fmtid="{D5CDD505-2E9C-101B-9397-08002B2CF9AE}" pid="10" name="TitleIssuer">
    <vt:lpwstr> </vt:lpwstr>
  </property>
  <property fmtid="{D5CDD505-2E9C-101B-9397-08002B2CF9AE}" pid="11" name="Phone">
    <vt:lpwstr> </vt:lpwstr>
  </property>
  <property fmtid="{D5CDD505-2E9C-101B-9397-08002B2CF9AE}" pid="12" name="Email">
    <vt:lpwstr> </vt:lpwstr>
  </property>
  <property fmtid="{D5CDD505-2E9C-101B-9397-08002B2CF9AE}" pid="13" name="HardCopy">
    <vt:lpwstr> </vt:lpwstr>
  </property>
  <property fmtid="{D5CDD505-2E9C-101B-9397-08002B2CF9AE}" pid="14" name="Keywords">
    <vt:lpwstr> 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